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6" r:id="rId4"/>
  </p:sldMasterIdLst>
  <p:notesMasterIdLst>
    <p:notesMasterId r:id="rId42"/>
  </p:notesMasterIdLst>
  <p:handoutMasterIdLst>
    <p:handoutMasterId r:id="rId43"/>
  </p:handoutMasterIdLst>
  <p:sldIdLst>
    <p:sldId id="582" r:id="rId5"/>
    <p:sldId id="583" r:id="rId6"/>
    <p:sldId id="590" r:id="rId7"/>
    <p:sldId id="592" r:id="rId8"/>
    <p:sldId id="602" r:id="rId9"/>
    <p:sldId id="591" r:id="rId10"/>
    <p:sldId id="575" r:id="rId11"/>
    <p:sldId id="584" r:id="rId12"/>
    <p:sldId id="585" r:id="rId13"/>
    <p:sldId id="576" r:id="rId14"/>
    <p:sldId id="593" r:id="rId15"/>
    <p:sldId id="603" r:id="rId16"/>
    <p:sldId id="604" r:id="rId17"/>
    <p:sldId id="577" r:id="rId18"/>
    <p:sldId id="606" r:id="rId19"/>
    <p:sldId id="605" r:id="rId20"/>
    <p:sldId id="607" r:id="rId21"/>
    <p:sldId id="608" r:id="rId22"/>
    <p:sldId id="609" r:id="rId23"/>
    <p:sldId id="611" r:id="rId24"/>
    <p:sldId id="610" r:id="rId25"/>
    <p:sldId id="613" r:id="rId26"/>
    <p:sldId id="612" r:id="rId27"/>
    <p:sldId id="614" r:id="rId28"/>
    <p:sldId id="615" r:id="rId29"/>
    <p:sldId id="616" r:id="rId30"/>
    <p:sldId id="617" r:id="rId31"/>
    <p:sldId id="619" r:id="rId32"/>
    <p:sldId id="594" r:id="rId33"/>
    <p:sldId id="620" r:id="rId34"/>
    <p:sldId id="621" r:id="rId35"/>
    <p:sldId id="596" r:id="rId36"/>
    <p:sldId id="597" r:id="rId37"/>
    <p:sldId id="598" r:id="rId38"/>
    <p:sldId id="599" r:id="rId39"/>
    <p:sldId id="600" r:id="rId40"/>
    <p:sldId id="601" r:id="rId41"/>
  </p:sldIdLst>
  <p:sldSz cx="9144000" cy="6858000" type="screen4x3"/>
  <p:notesSz cx="6645275" cy="9775825"/>
  <p:defaultTextStyle>
    <a:defPPr>
      <a:defRPr lang="fr-FR"/>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27023" algn="l" rtl="0" fontAlgn="base">
      <a:spcBef>
        <a:spcPct val="0"/>
      </a:spcBef>
      <a:spcAft>
        <a:spcPct val="0"/>
      </a:spcAft>
      <a:defRPr sz="2000" kern="1200">
        <a:solidFill>
          <a:schemeClr val="tx1"/>
        </a:solidFill>
        <a:latin typeface="Arial" pitchFamily="34" charset="0"/>
        <a:ea typeface="+mn-ea"/>
        <a:cs typeface="Arial" pitchFamily="34" charset="0"/>
      </a:defRPr>
    </a:lvl2pPr>
    <a:lvl3pPr marL="85403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28106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70807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135082" algn="l" defTabSz="854030" rtl="0" eaLnBrk="1" latinLnBrk="0" hangingPunct="1">
      <a:defRPr sz="2000" kern="1200">
        <a:solidFill>
          <a:schemeClr val="tx1"/>
        </a:solidFill>
        <a:latin typeface="Arial" pitchFamily="34" charset="0"/>
        <a:ea typeface="+mn-ea"/>
        <a:cs typeface="Arial" pitchFamily="34" charset="0"/>
      </a:defRPr>
    </a:lvl6pPr>
    <a:lvl7pPr marL="2562099" algn="l" defTabSz="854030" rtl="0" eaLnBrk="1" latinLnBrk="0" hangingPunct="1">
      <a:defRPr sz="2000" kern="1200">
        <a:solidFill>
          <a:schemeClr val="tx1"/>
        </a:solidFill>
        <a:latin typeface="Arial" pitchFamily="34" charset="0"/>
        <a:ea typeface="+mn-ea"/>
        <a:cs typeface="Arial" pitchFamily="34" charset="0"/>
      </a:defRPr>
    </a:lvl7pPr>
    <a:lvl8pPr marL="2989099" algn="l" defTabSz="854030" rtl="0" eaLnBrk="1" latinLnBrk="0" hangingPunct="1">
      <a:defRPr sz="2000" kern="1200">
        <a:solidFill>
          <a:schemeClr val="tx1"/>
        </a:solidFill>
        <a:latin typeface="Arial" pitchFamily="34" charset="0"/>
        <a:ea typeface="+mn-ea"/>
        <a:cs typeface="Arial" pitchFamily="34" charset="0"/>
      </a:defRPr>
    </a:lvl8pPr>
    <a:lvl9pPr marL="3416112" algn="l" defTabSz="854030" rtl="0" eaLnBrk="1" latinLnBrk="0" hangingPunct="1">
      <a:defRPr sz="2000"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ection par défaut" id="{29E1706D-683F-4D39-8672-DE554D4B929A}">
          <p14:sldIdLst>
            <p14:sldId id="582"/>
            <p14:sldId id="583"/>
            <p14:sldId id="590"/>
            <p14:sldId id="592"/>
            <p14:sldId id="602"/>
            <p14:sldId id="591"/>
            <p14:sldId id="575"/>
            <p14:sldId id="584"/>
            <p14:sldId id="585"/>
            <p14:sldId id="576"/>
            <p14:sldId id="593"/>
            <p14:sldId id="603"/>
            <p14:sldId id="604"/>
            <p14:sldId id="577"/>
            <p14:sldId id="606"/>
            <p14:sldId id="605"/>
            <p14:sldId id="607"/>
            <p14:sldId id="608"/>
            <p14:sldId id="609"/>
            <p14:sldId id="611"/>
            <p14:sldId id="610"/>
            <p14:sldId id="613"/>
            <p14:sldId id="612"/>
            <p14:sldId id="614"/>
            <p14:sldId id="615"/>
            <p14:sldId id="616"/>
            <p14:sldId id="617"/>
            <p14:sldId id="619"/>
            <p14:sldId id="594"/>
            <p14:sldId id="620"/>
            <p14:sldId id="621"/>
            <p14:sldId id="596"/>
            <p14:sldId id="597"/>
            <p14:sldId id="598"/>
            <p14:sldId id="599"/>
            <p14:sldId id="600"/>
            <p14:sldId id="601"/>
          </p14:sldIdLst>
        </p14:section>
      </p14:sectionLst>
    </p:ext>
    <p:ext uri="{EFAFB233-063F-42B5-8137-9DF3F51BA10A}">
      <p15:sldGuideLst xmlns:p15="http://schemas.microsoft.com/office/powerpoint/2012/main">
        <p15:guide id="1" orient="horz" pos="3974">
          <p15:clr>
            <a:srgbClr val="A4A3A4"/>
          </p15:clr>
        </p15:guide>
        <p15:guide id="2" pos="5556">
          <p15:clr>
            <a:srgbClr val="A4A3A4"/>
          </p15:clr>
        </p15:guide>
        <p15:guide id="3" pos="68">
          <p15:clr>
            <a:srgbClr val="A4A3A4"/>
          </p15:clr>
        </p15:guide>
      </p15:sldGuideLst>
    </p:ext>
    <p:ext uri="{2D200454-40CA-4A62-9FC3-DE9A4176ACB9}">
      <p15:notesGuideLst xmlns:p15="http://schemas.microsoft.com/office/powerpoint/2012/main">
        <p15:guide id="1" orient="horz" pos="3079">
          <p15:clr>
            <a:srgbClr val="A4A3A4"/>
          </p15:clr>
        </p15:guide>
        <p15:guide id="2" pos="209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FF7"/>
    <a:srgbClr val="FF0066"/>
    <a:srgbClr val="00597C"/>
    <a:srgbClr val="3399FF"/>
    <a:srgbClr val="F3F6FB"/>
    <a:srgbClr val="FF7C80"/>
    <a:srgbClr val="FF6600"/>
    <a:srgbClr val="B90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30" autoAdjust="0"/>
    <p:restoredTop sz="92881" autoAdjust="0"/>
  </p:normalViewPr>
  <p:slideViewPr>
    <p:cSldViewPr showGuides="1">
      <p:cViewPr>
        <p:scale>
          <a:sx n="112" d="100"/>
          <a:sy n="112" d="100"/>
        </p:scale>
        <p:origin x="-6" y="-1500"/>
      </p:cViewPr>
      <p:guideLst>
        <p:guide orient="horz" pos="3974"/>
        <p:guide pos="5556"/>
        <p:guide pos="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79" d="100"/>
          <a:sy n="79" d="100"/>
        </p:scale>
        <p:origin x="-3978" y="-108"/>
      </p:cViewPr>
      <p:guideLst>
        <p:guide orient="horz" pos="3079"/>
        <p:guide pos="209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0016" cy="488336"/>
          </a:xfrm>
          <a:prstGeom prst="rect">
            <a:avLst/>
          </a:prstGeom>
        </p:spPr>
        <p:txBody>
          <a:bodyPr vert="horz" lIns="86604" tIns="43302" rIns="86604" bIns="43302" rtlCol="0"/>
          <a:lstStyle>
            <a:lvl1pPr algn="l">
              <a:defRPr sz="1100"/>
            </a:lvl1pPr>
          </a:lstStyle>
          <a:p>
            <a:endParaRPr lang="fr-FR"/>
          </a:p>
        </p:txBody>
      </p:sp>
      <p:sp>
        <p:nvSpPr>
          <p:cNvPr id="3" name="Espace réservé de la date 2"/>
          <p:cNvSpPr>
            <a:spLocks noGrp="1"/>
          </p:cNvSpPr>
          <p:nvPr>
            <p:ph type="dt" sz="quarter" idx="1"/>
          </p:nvPr>
        </p:nvSpPr>
        <p:spPr>
          <a:xfrm>
            <a:off x="3763775" y="1"/>
            <a:ext cx="2880016" cy="488336"/>
          </a:xfrm>
          <a:prstGeom prst="rect">
            <a:avLst/>
          </a:prstGeom>
        </p:spPr>
        <p:txBody>
          <a:bodyPr vert="horz" lIns="86604" tIns="43302" rIns="86604" bIns="43302" rtlCol="0"/>
          <a:lstStyle>
            <a:lvl1pPr algn="r">
              <a:defRPr sz="1100"/>
            </a:lvl1pPr>
          </a:lstStyle>
          <a:p>
            <a:fld id="{854BDE69-93C7-4278-AC09-709FCCF72348}" type="datetimeFigureOut">
              <a:rPr lang="fr-FR" smtClean="0"/>
              <a:t>06/11/2017</a:t>
            </a:fld>
            <a:endParaRPr lang="fr-FR"/>
          </a:p>
        </p:txBody>
      </p:sp>
      <p:sp>
        <p:nvSpPr>
          <p:cNvPr id="4" name="Espace réservé du pied de page 3"/>
          <p:cNvSpPr>
            <a:spLocks noGrp="1"/>
          </p:cNvSpPr>
          <p:nvPr>
            <p:ph type="ftr" sz="quarter" idx="2"/>
          </p:nvPr>
        </p:nvSpPr>
        <p:spPr>
          <a:xfrm>
            <a:off x="0" y="9285973"/>
            <a:ext cx="2880016" cy="488336"/>
          </a:xfrm>
          <a:prstGeom prst="rect">
            <a:avLst/>
          </a:prstGeom>
        </p:spPr>
        <p:txBody>
          <a:bodyPr vert="horz" lIns="86604" tIns="43302" rIns="86604" bIns="43302" rtlCol="0" anchor="b"/>
          <a:lstStyle>
            <a:lvl1pPr algn="l">
              <a:defRPr sz="1100"/>
            </a:lvl1pPr>
          </a:lstStyle>
          <a:p>
            <a:endParaRPr lang="fr-FR"/>
          </a:p>
        </p:txBody>
      </p:sp>
      <p:sp>
        <p:nvSpPr>
          <p:cNvPr id="5" name="Espace réservé du numéro de diapositive 4"/>
          <p:cNvSpPr>
            <a:spLocks noGrp="1"/>
          </p:cNvSpPr>
          <p:nvPr>
            <p:ph type="sldNum" sz="quarter" idx="3"/>
          </p:nvPr>
        </p:nvSpPr>
        <p:spPr>
          <a:xfrm>
            <a:off x="3763775" y="9285973"/>
            <a:ext cx="2880016" cy="488336"/>
          </a:xfrm>
          <a:prstGeom prst="rect">
            <a:avLst/>
          </a:prstGeom>
        </p:spPr>
        <p:txBody>
          <a:bodyPr vert="horz" lIns="86604" tIns="43302" rIns="86604" bIns="43302" rtlCol="0" anchor="b"/>
          <a:lstStyle>
            <a:lvl1pPr algn="r">
              <a:defRPr sz="1100"/>
            </a:lvl1pPr>
          </a:lstStyle>
          <a:p>
            <a:fld id="{C87149D6-B9F3-4942-AE18-09655A4F5B87}" type="slidenum">
              <a:rPr lang="fr-FR" smtClean="0"/>
              <a:t>‹N°›</a:t>
            </a:fld>
            <a:endParaRPr lang="fr-FR"/>
          </a:p>
        </p:txBody>
      </p:sp>
    </p:spTree>
    <p:extLst>
      <p:ext uri="{BB962C8B-B14F-4D97-AF65-F5344CB8AC3E}">
        <p14:creationId xmlns:p14="http://schemas.microsoft.com/office/powerpoint/2010/main" val="4156609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1"/>
            <a:ext cx="2878792" cy="48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01" tIns="44801" rIns="89601" bIns="44801" numCol="1" anchor="t" anchorCtr="0" compatLnSpc="1">
            <a:prstTxWarp prst="textNoShape">
              <a:avLst/>
            </a:prstTxWarp>
          </a:bodyPr>
          <a:lstStyle>
            <a:lvl1pPr defTabSz="895780">
              <a:defRPr sz="1300">
                <a:cs typeface="+mn-cs"/>
              </a:defRPr>
            </a:lvl1pPr>
          </a:lstStyle>
          <a:p>
            <a:pPr>
              <a:defRPr/>
            </a:pPr>
            <a:endParaRPr lang="fr-FR" altLang="fr-FR"/>
          </a:p>
        </p:txBody>
      </p:sp>
      <p:sp>
        <p:nvSpPr>
          <p:cNvPr id="49155" name="Rectangle 3"/>
          <p:cNvSpPr>
            <a:spLocks noGrp="1" noChangeArrowheads="1"/>
          </p:cNvSpPr>
          <p:nvPr>
            <p:ph type="dt" idx="1"/>
          </p:nvPr>
        </p:nvSpPr>
        <p:spPr bwMode="auto">
          <a:xfrm>
            <a:off x="3764933" y="1"/>
            <a:ext cx="2878792" cy="48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01" tIns="44801" rIns="89601" bIns="44801" numCol="1" anchor="t" anchorCtr="0" compatLnSpc="1">
            <a:prstTxWarp prst="textNoShape">
              <a:avLst/>
            </a:prstTxWarp>
          </a:bodyPr>
          <a:lstStyle>
            <a:lvl1pPr algn="r" defTabSz="895780">
              <a:defRPr sz="1300">
                <a:cs typeface="+mn-cs"/>
              </a:defRPr>
            </a:lvl1pPr>
          </a:lstStyle>
          <a:p>
            <a:pPr>
              <a:defRPr/>
            </a:pPr>
            <a:endParaRPr lang="fr-FR" altLang="fr-FR"/>
          </a:p>
        </p:txBody>
      </p:sp>
      <p:sp>
        <p:nvSpPr>
          <p:cNvPr id="61444" name="Rectangle 4"/>
          <p:cNvSpPr>
            <a:spLocks noGrp="1" noRot="1" noChangeAspect="1" noChangeArrowheads="1" noTextEdit="1"/>
          </p:cNvSpPr>
          <p:nvPr>
            <p:ph type="sldImg" idx="2"/>
          </p:nvPr>
        </p:nvSpPr>
        <p:spPr bwMode="auto">
          <a:xfrm>
            <a:off x="877888" y="731838"/>
            <a:ext cx="4889500" cy="3667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64219" y="4643478"/>
            <a:ext cx="5316840" cy="439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01" tIns="44801" rIns="89601" bIns="44801"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49158" name="Rectangle 6"/>
          <p:cNvSpPr>
            <a:spLocks noGrp="1" noChangeArrowheads="1"/>
          </p:cNvSpPr>
          <p:nvPr>
            <p:ph type="ftr" sz="quarter" idx="4"/>
          </p:nvPr>
        </p:nvSpPr>
        <p:spPr bwMode="auto">
          <a:xfrm>
            <a:off x="1" y="9285385"/>
            <a:ext cx="2878792" cy="48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01" tIns="44801" rIns="89601" bIns="44801" numCol="1" anchor="b" anchorCtr="0" compatLnSpc="1">
            <a:prstTxWarp prst="textNoShape">
              <a:avLst/>
            </a:prstTxWarp>
          </a:bodyPr>
          <a:lstStyle>
            <a:lvl1pPr defTabSz="895780">
              <a:defRPr sz="1300">
                <a:cs typeface="+mn-cs"/>
              </a:defRPr>
            </a:lvl1pPr>
          </a:lstStyle>
          <a:p>
            <a:pPr>
              <a:defRPr/>
            </a:pPr>
            <a:endParaRPr lang="fr-FR" altLang="fr-FR"/>
          </a:p>
        </p:txBody>
      </p:sp>
      <p:sp>
        <p:nvSpPr>
          <p:cNvPr id="49159" name="Rectangle 7"/>
          <p:cNvSpPr>
            <a:spLocks noGrp="1" noChangeArrowheads="1"/>
          </p:cNvSpPr>
          <p:nvPr>
            <p:ph type="sldNum" sz="quarter" idx="5"/>
          </p:nvPr>
        </p:nvSpPr>
        <p:spPr bwMode="auto">
          <a:xfrm>
            <a:off x="3764933" y="9285385"/>
            <a:ext cx="2878792" cy="48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601" tIns="44801" rIns="89601" bIns="44801" numCol="1" anchor="b" anchorCtr="0" compatLnSpc="1">
            <a:prstTxWarp prst="textNoShape">
              <a:avLst/>
            </a:prstTxWarp>
          </a:bodyPr>
          <a:lstStyle>
            <a:lvl1pPr algn="r" defTabSz="895780">
              <a:defRPr sz="1300">
                <a:cs typeface="+mn-cs"/>
              </a:defRPr>
            </a:lvl1pPr>
          </a:lstStyle>
          <a:p>
            <a:pPr>
              <a:defRPr/>
            </a:pPr>
            <a:fld id="{DB8607D2-38B8-4250-874A-AD5BB784CBAB}" type="slidenum">
              <a:rPr lang="fr-FR" altLang="fr-FR"/>
              <a:pPr>
                <a:defRPr/>
              </a:pPr>
              <a:t>‹N°›</a:t>
            </a:fld>
            <a:endParaRPr lang="fr-FR" altLang="fr-FR"/>
          </a:p>
        </p:txBody>
      </p:sp>
    </p:spTree>
    <p:extLst>
      <p:ext uri="{BB962C8B-B14F-4D97-AF65-F5344CB8AC3E}">
        <p14:creationId xmlns:p14="http://schemas.microsoft.com/office/powerpoint/2010/main" val="1260187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27023"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85403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28106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70807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135082" algn="l" defTabSz="854030" rtl="0" eaLnBrk="1" latinLnBrk="0" hangingPunct="1">
      <a:defRPr sz="1200" kern="1200">
        <a:solidFill>
          <a:schemeClr val="tx1"/>
        </a:solidFill>
        <a:latin typeface="+mn-lt"/>
        <a:ea typeface="+mn-ea"/>
        <a:cs typeface="+mn-cs"/>
      </a:defRPr>
    </a:lvl6pPr>
    <a:lvl7pPr marL="2562099" algn="l" defTabSz="854030" rtl="0" eaLnBrk="1" latinLnBrk="0" hangingPunct="1">
      <a:defRPr sz="1200" kern="1200">
        <a:solidFill>
          <a:schemeClr val="tx1"/>
        </a:solidFill>
        <a:latin typeface="+mn-lt"/>
        <a:ea typeface="+mn-ea"/>
        <a:cs typeface="+mn-cs"/>
      </a:defRPr>
    </a:lvl7pPr>
    <a:lvl8pPr marL="2989099" algn="l" defTabSz="854030" rtl="0" eaLnBrk="1" latinLnBrk="0" hangingPunct="1">
      <a:defRPr sz="1200" kern="1200">
        <a:solidFill>
          <a:schemeClr val="tx1"/>
        </a:solidFill>
        <a:latin typeface="+mn-lt"/>
        <a:ea typeface="+mn-ea"/>
        <a:cs typeface="+mn-cs"/>
      </a:defRPr>
    </a:lvl8pPr>
    <a:lvl9pPr marL="3416112" algn="l" defTabSz="8540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77888" y="731838"/>
            <a:ext cx="4889500" cy="3667125"/>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B8607D2-38B8-4250-874A-AD5BB784CBAB}" type="slidenum">
              <a:rPr lang="fr-FR" altLang="fr-FR" smtClean="0"/>
              <a:pPr>
                <a:defRPr/>
              </a:pPr>
              <a:t>1</a:t>
            </a:fld>
            <a:endParaRPr lang="fr-FR" altLang="fr-FR"/>
          </a:p>
        </p:txBody>
      </p:sp>
    </p:spTree>
    <p:extLst>
      <p:ext uri="{BB962C8B-B14F-4D97-AF65-F5344CB8AC3E}">
        <p14:creationId xmlns:p14="http://schemas.microsoft.com/office/powerpoint/2010/main" val="3930300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132692" y="1469681"/>
            <a:ext cx="7772400" cy="2130770"/>
          </a:xfrm>
        </p:spPr>
        <p:txBody>
          <a:bodyPr>
            <a:normAutofit/>
          </a:bodyPr>
          <a:lstStyle>
            <a:lvl1pPr algn="r">
              <a:defRPr sz="2800" b="1"/>
            </a:lvl1pPr>
          </a:lstStyle>
          <a:p>
            <a:r>
              <a:rPr lang="fr-FR" sz="4800" dirty="0"/>
              <a:t>Titre de l’évolution - Taille 48</a:t>
            </a:r>
            <a:br>
              <a:rPr lang="fr-FR" sz="4800" dirty="0"/>
            </a:br>
            <a:r>
              <a:rPr lang="fr-FR" sz="3200" i="1" dirty="0"/>
              <a:t>Sous-titre -Taille 32- Italique</a:t>
            </a:r>
            <a:endParaRPr lang="fr-FR" dirty="0"/>
          </a:p>
        </p:txBody>
      </p:sp>
      <p:sp>
        <p:nvSpPr>
          <p:cNvPr id="3" name="Sous-titre 2"/>
          <p:cNvSpPr>
            <a:spLocks noGrp="1"/>
          </p:cNvSpPr>
          <p:nvPr>
            <p:ph type="subTitle" idx="1" hasCustomPrompt="1"/>
          </p:nvPr>
        </p:nvSpPr>
        <p:spPr>
          <a:xfrm>
            <a:off x="1589648" y="4446254"/>
            <a:ext cx="7230505" cy="375801"/>
          </a:xfrm>
        </p:spPr>
        <p:txBody>
          <a:bodyPr anchor="ctr">
            <a:normAutofit/>
          </a:bodyPr>
          <a:lstStyle>
            <a:lvl1pPr marL="0" indent="0" algn="r">
              <a:buNone/>
              <a:defRPr sz="2100" b="0" i="1">
                <a:solidFill>
                  <a:schemeClr val="tx2">
                    <a:lumMod val="60000"/>
                    <a:lumOff val="40000"/>
                  </a:schemeClr>
                </a:solidFill>
              </a:defRPr>
            </a:lvl1pPr>
            <a:lvl2pPr marL="457055" indent="0" algn="ctr">
              <a:buNone/>
              <a:defRPr>
                <a:solidFill>
                  <a:schemeClr val="tx1">
                    <a:tint val="75000"/>
                  </a:schemeClr>
                </a:solidFill>
              </a:defRPr>
            </a:lvl2pPr>
            <a:lvl3pPr marL="914110" indent="0" algn="ctr">
              <a:buNone/>
              <a:defRPr>
                <a:solidFill>
                  <a:schemeClr val="tx1">
                    <a:tint val="75000"/>
                  </a:schemeClr>
                </a:solidFill>
              </a:defRPr>
            </a:lvl3pPr>
            <a:lvl4pPr marL="1371165" indent="0" algn="ctr">
              <a:buNone/>
              <a:defRPr>
                <a:solidFill>
                  <a:schemeClr val="tx1">
                    <a:tint val="75000"/>
                  </a:schemeClr>
                </a:solidFill>
              </a:defRPr>
            </a:lvl4pPr>
            <a:lvl5pPr marL="1828221" indent="0" algn="ctr">
              <a:buNone/>
              <a:defRPr>
                <a:solidFill>
                  <a:schemeClr val="tx1">
                    <a:tint val="75000"/>
                  </a:schemeClr>
                </a:solidFill>
              </a:defRPr>
            </a:lvl5pPr>
            <a:lvl6pPr marL="2285277" indent="0" algn="ctr">
              <a:buNone/>
              <a:defRPr>
                <a:solidFill>
                  <a:schemeClr val="tx1">
                    <a:tint val="75000"/>
                  </a:schemeClr>
                </a:solidFill>
              </a:defRPr>
            </a:lvl6pPr>
            <a:lvl7pPr marL="2742331" indent="0" algn="ctr">
              <a:buNone/>
              <a:defRPr>
                <a:solidFill>
                  <a:schemeClr val="tx1">
                    <a:tint val="75000"/>
                  </a:schemeClr>
                </a:solidFill>
              </a:defRPr>
            </a:lvl7pPr>
            <a:lvl8pPr marL="3199386" indent="0" algn="ctr">
              <a:buNone/>
              <a:defRPr>
                <a:solidFill>
                  <a:schemeClr val="tx1">
                    <a:tint val="75000"/>
                  </a:schemeClr>
                </a:solidFill>
              </a:defRPr>
            </a:lvl8pPr>
            <a:lvl9pPr marL="3656442" indent="0" algn="ctr">
              <a:buNone/>
              <a:defRPr>
                <a:solidFill>
                  <a:schemeClr val="tx1">
                    <a:tint val="75000"/>
                  </a:schemeClr>
                </a:solidFill>
              </a:defRPr>
            </a:lvl9pPr>
          </a:lstStyle>
          <a:p>
            <a:pPr defTabSz="906139">
              <a:defRPr/>
            </a:pPr>
            <a:r>
              <a:rPr lang="fr-FR" b="1" dirty="0"/>
              <a:t>Version 16SI4 du 12 décembre 2016</a:t>
            </a:r>
          </a:p>
        </p:txBody>
      </p:sp>
      <p:pic>
        <p:nvPicPr>
          <p:cNvPr id="7" name="Picture 2" descr="PE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5134" y="309690"/>
            <a:ext cx="847109" cy="71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
          <p:cNvSpPr>
            <a:spLocks noChangeShapeType="1"/>
          </p:cNvSpPr>
          <p:nvPr userDrawn="1"/>
        </p:nvSpPr>
        <p:spPr bwMode="auto">
          <a:xfrm>
            <a:off x="141632" y="4446253"/>
            <a:ext cx="8854123" cy="0"/>
          </a:xfrm>
          <a:prstGeom prst="line">
            <a:avLst/>
          </a:prstGeom>
          <a:noFill/>
          <a:ln w="28575" cap="rnd">
            <a:solidFill>
              <a:srgbClr val="00597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50" tIns="40874" rIns="81750" bIns="40874"/>
          <a:lstStyle/>
          <a:p>
            <a:pPr defTabSz="914110" fontAlgn="auto">
              <a:spcBef>
                <a:spcPts val="0"/>
              </a:spcBef>
              <a:spcAft>
                <a:spcPts val="0"/>
              </a:spcAft>
              <a:defRPr/>
            </a:pPr>
            <a:endParaRPr lang="fr-FR" sz="1800">
              <a:solidFill>
                <a:prstClr val="black"/>
              </a:solidFill>
              <a:latin typeface="Arial" charset="0"/>
              <a:ea typeface="ＭＳ Ｐゴシック" charset="0"/>
            </a:endParaRPr>
          </a:p>
        </p:txBody>
      </p:sp>
      <p:sp>
        <p:nvSpPr>
          <p:cNvPr id="10" name="Line 6"/>
          <p:cNvSpPr>
            <a:spLocks noChangeShapeType="1"/>
          </p:cNvSpPr>
          <p:nvPr userDrawn="1"/>
        </p:nvSpPr>
        <p:spPr bwMode="auto">
          <a:xfrm>
            <a:off x="141632" y="4822054"/>
            <a:ext cx="8854123" cy="0"/>
          </a:xfrm>
          <a:prstGeom prst="line">
            <a:avLst/>
          </a:prstGeom>
          <a:noFill/>
          <a:ln w="28575" cap="rnd">
            <a:solidFill>
              <a:srgbClr val="00597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50" tIns="40874" rIns="81750" bIns="40874"/>
          <a:lstStyle/>
          <a:p>
            <a:pPr defTabSz="914110" fontAlgn="auto">
              <a:spcBef>
                <a:spcPts val="0"/>
              </a:spcBef>
              <a:spcAft>
                <a:spcPts val="0"/>
              </a:spcAft>
              <a:defRPr/>
            </a:pPr>
            <a:endParaRPr lang="fr-FR" sz="1800">
              <a:solidFill>
                <a:prstClr val="black"/>
              </a:solidFill>
              <a:latin typeface="Arial" charset="0"/>
              <a:ea typeface="ＭＳ Ｐゴシック" charset="0"/>
            </a:endParaRPr>
          </a:p>
        </p:txBody>
      </p:sp>
      <p:pic>
        <p:nvPicPr>
          <p:cNvPr id="14" name="Picture 14"/>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188640"/>
            <a:ext cx="79184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18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ynthèse Evolution">
    <p:spTree>
      <p:nvGrpSpPr>
        <p:cNvPr id="1" name=""/>
        <p:cNvGrpSpPr/>
        <p:nvPr/>
      </p:nvGrpSpPr>
      <p:grpSpPr>
        <a:xfrm>
          <a:off x="0" y="0"/>
          <a:ext cx="0" cy="0"/>
          <a:chOff x="0" y="0"/>
          <a:chExt cx="0" cy="0"/>
        </a:xfrm>
      </p:grpSpPr>
      <p:cxnSp>
        <p:nvCxnSpPr>
          <p:cNvPr id="7" name="Connecteur droit 6"/>
          <p:cNvCxnSpPr/>
          <p:nvPr userDrawn="1"/>
        </p:nvCxnSpPr>
        <p:spPr>
          <a:xfrm>
            <a:off x="104037" y="713589"/>
            <a:ext cx="8820888" cy="0"/>
          </a:xfrm>
          <a:prstGeom prst="line">
            <a:avLst/>
          </a:prstGeom>
          <a:ln w="25400">
            <a:gradFill flip="none" rotWithShape="1">
              <a:gsLst>
                <a:gs pos="0">
                  <a:schemeClr val="tx2">
                    <a:lumMod val="75000"/>
                  </a:schemeClr>
                </a:gs>
                <a:gs pos="47000">
                  <a:schemeClr val="accent1">
                    <a:tint val="44500"/>
                    <a:satMod val="160000"/>
                  </a:schemeClr>
                </a:gs>
                <a:gs pos="100000">
                  <a:schemeClr val="accent1">
                    <a:tint val="23500"/>
                    <a:satMod val="160000"/>
                  </a:schemeClr>
                </a:gs>
              </a:gsLst>
              <a:lin ang="27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hasCustomPrompt="1"/>
          </p:nvPr>
        </p:nvSpPr>
        <p:spPr>
          <a:xfrm>
            <a:off x="107504" y="50264"/>
            <a:ext cx="8693808" cy="59426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7633" tIns="0" rIns="17633" bIns="0" numCol="1" rtlCol="0" anchor="ctr" anchorCtr="0" compatLnSpc="1">
            <a:prstTxWarp prst="textNoShape">
              <a:avLst/>
            </a:prstTxWarp>
            <a:normAutofit/>
          </a:bodyPr>
          <a:lstStyle>
            <a:lvl1pPr algn="l">
              <a:defRPr lang="fr-FR" sz="2100" b="1" i="0" baseline="0" dirty="0">
                <a:solidFill>
                  <a:schemeClr val="tx2">
                    <a:lumMod val="50000"/>
                  </a:schemeClr>
                </a:solidFill>
              </a:defRPr>
            </a:lvl1pPr>
          </a:lstStyle>
          <a:p>
            <a:pPr lvl="0" algn="just" eaLnBrk="0" fontAlgn="base" hangingPunct="0">
              <a:spcAft>
                <a:spcPct val="0"/>
              </a:spcAft>
            </a:pPr>
            <a:r>
              <a:rPr lang="fr-FR" dirty="0"/>
              <a:t>Indiquez ici le titre de l’évolution – Taille 21</a:t>
            </a:r>
          </a:p>
        </p:txBody>
      </p:sp>
      <p:sp>
        <p:nvSpPr>
          <p:cNvPr id="10" name="Line 18"/>
          <p:cNvSpPr>
            <a:spLocks noChangeShapeType="1"/>
          </p:cNvSpPr>
          <p:nvPr userDrawn="1"/>
        </p:nvSpPr>
        <p:spPr bwMode="auto">
          <a:xfrm>
            <a:off x="617717" y="6498599"/>
            <a:ext cx="7818083" cy="0"/>
          </a:xfrm>
          <a:prstGeom prst="line">
            <a:avLst/>
          </a:prstGeom>
          <a:noFill/>
          <a:ln w="28575" cap="rnd">
            <a:solidFill>
              <a:srgbClr val="00597C"/>
            </a:solidFill>
            <a:prstDash val="sysDot"/>
            <a:round/>
            <a:headEnd/>
            <a:tailEnd/>
          </a:ln>
          <a:effectLst/>
        </p:spPr>
        <p:txBody>
          <a:bodyPr lIns="89573" tIns="44785" rIns="89573" bIns="44785"/>
          <a:lstStyle/>
          <a:p>
            <a:pPr defTabSz="914110" fontAlgn="auto">
              <a:spcBef>
                <a:spcPts val="0"/>
              </a:spcBef>
              <a:spcAft>
                <a:spcPts val="0"/>
              </a:spcAft>
              <a:defRPr/>
            </a:pPr>
            <a:endParaRPr lang="fr-FR" sz="1800">
              <a:solidFill>
                <a:prstClr val="black"/>
              </a:solidFill>
              <a:latin typeface="Calibri"/>
            </a:endParaRPr>
          </a:p>
        </p:txBody>
      </p:sp>
      <p:sp>
        <p:nvSpPr>
          <p:cNvPr id="13" name="Espace réservé du texte 14"/>
          <p:cNvSpPr>
            <a:spLocks noGrp="1"/>
          </p:cNvSpPr>
          <p:nvPr>
            <p:ph type="body" sz="quarter" idx="13" hasCustomPrompt="1"/>
          </p:nvPr>
        </p:nvSpPr>
        <p:spPr>
          <a:xfrm>
            <a:off x="1187625" y="1017725"/>
            <a:ext cx="7617651" cy="1043125"/>
          </a:xfrm>
          <a:ln>
            <a:solidFill>
              <a:schemeClr val="tx2">
                <a:lumMod val="20000"/>
                <a:lumOff val="80000"/>
              </a:schemeClr>
            </a:solidFill>
          </a:ln>
        </p:spPr>
        <p:txBody>
          <a:bodyPr vert="horz" lIns="91410" tIns="45706" rIns="91410" bIns="45706" rtlCol="0" anchor="ctr">
            <a:normAutofit/>
          </a:bodyPr>
          <a:lstStyle>
            <a:lvl1pPr marL="0" indent="0" algn="l">
              <a:buFontTx/>
              <a:buNone/>
              <a:defRPr lang="fr-FR" sz="1800" b="1" i="0" baseline="0" dirty="0" smtClean="0">
                <a:solidFill>
                  <a:srgbClr val="00597C"/>
                </a:solidFill>
              </a:defRPr>
            </a:lvl1pPr>
            <a:lvl2pPr>
              <a:defRPr lang="fr-FR" sz="1400" b="1" dirty="0" smtClean="0">
                <a:solidFill>
                  <a:schemeClr val="accent1">
                    <a:lumMod val="50000"/>
                  </a:schemeClr>
                </a:solidFill>
              </a:defRPr>
            </a:lvl2pPr>
            <a:lvl3pPr>
              <a:defRPr lang="fr-FR" sz="1300" b="1" dirty="0" smtClean="0">
                <a:solidFill>
                  <a:schemeClr val="accent1">
                    <a:lumMod val="50000"/>
                  </a:schemeClr>
                </a:solidFill>
              </a:defRPr>
            </a:lvl3pPr>
            <a:lvl4pPr>
              <a:defRPr lang="fr-FR" sz="1300" b="0" dirty="0" smtClean="0">
                <a:solidFill>
                  <a:schemeClr val="accent1">
                    <a:lumMod val="50000"/>
                  </a:schemeClr>
                </a:solidFill>
              </a:defRPr>
            </a:lvl4pPr>
            <a:lvl5pPr marL="415838" indent="0">
              <a:buNone/>
              <a:defRPr lang="fr-FR" sz="1300" b="0" i="1" dirty="0">
                <a:solidFill>
                  <a:schemeClr val="accent1">
                    <a:lumMod val="50000"/>
                  </a:schemeClr>
                </a:solidFill>
              </a:defRPr>
            </a:lvl5pPr>
          </a:lstStyle>
          <a:p>
            <a:pPr algn="just" defTabSz="913435">
              <a:spcBef>
                <a:spcPts val="0"/>
              </a:spcBef>
              <a:defRPr/>
            </a:pPr>
            <a:r>
              <a:rPr lang="fr-FR" dirty="0"/>
              <a:t>Précisez ici l’objectif de l'évolution - Taille 18</a:t>
            </a:r>
          </a:p>
        </p:txBody>
      </p:sp>
      <p:sp>
        <p:nvSpPr>
          <p:cNvPr id="16" name="Espace réservé du numéro de diapositive 5"/>
          <p:cNvSpPr txBox="1">
            <a:spLocks/>
          </p:cNvSpPr>
          <p:nvPr userDrawn="1"/>
        </p:nvSpPr>
        <p:spPr>
          <a:xfrm>
            <a:off x="2" y="6592126"/>
            <a:ext cx="748684" cy="244333"/>
          </a:xfrm>
          <a:prstGeom prst="rect">
            <a:avLst/>
          </a:prstGeom>
          <a:noFill/>
          <a:ln w="9525" algn="ctr">
            <a:noFill/>
            <a:miter lim="800000"/>
            <a:headEnd/>
            <a:tailEnd/>
          </a:ln>
          <a:effectLst/>
        </p:spPr>
        <p:txBody>
          <a:bodyPr vert="horz" wrap="square" lIns="89573" tIns="44785" rIns="89573" bIns="44785" numCol="1" rtlCol="0" anchor="t" anchorCtr="0" compatLnSpc="1">
            <a:prstTxWarp prst="textNoShape">
              <a:avLst/>
            </a:prstTxWarp>
            <a:spAutoFit/>
          </a:bodyPr>
          <a:lstStyle>
            <a:defPPr>
              <a:defRPr lang="fr-FR"/>
            </a:defPPr>
            <a:lvl1pPr marL="0" algn="l" defTabSz="1022482" rtl="0" eaLnBrk="1" latinLnBrk="0" hangingPunct="1">
              <a:defRPr lang="fr-FR" sz="2000" b="1" kern="1200" smtClean="0">
                <a:solidFill>
                  <a:srgbClr val="000000"/>
                </a:solidFill>
                <a:latin typeface="+mn-lt"/>
                <a:ea typeface="+mn-ea"/>
                <a:cs typeface="Arial" pitchFamily="34" charset="0"/>
              </a:defRPr>
            </a:lvl1pPr>
            <a:lvl2pPr marL="511241" algn="l" defTabSz="1022482" rtl="0" eaLnBrk="1" latinLnBrk="0" hangingPunct="1">
              <a:defRPr sz="2000" kern="1200">
                <a:solidFill>
                  <a:schemeClr val="tx1"/>
                </a:solidFill>
                <a:latin typeface="+mn-lt"/>
                <a:ea typeface="+mn-ea"/>
                <a:cs typeface="+mn-cs"/>
              </a:defRPr>
            </a:lvl2pPr>
            <a:lvl3pPr marL="1022482" algn="l" defTabSz="1022482" rtl="0" eaLnBrk="1" latinLnBrk="0" hangingPunct="1">
              <a:defRPr sz="2000" kern="1200">
                <a:solidFill>
                  <a:schemeClr val="tx1"/>
                </a:solidFill>
                <a:latin typeface="+mn-lt"/>
                <a:ea typeface="+mn-ea"/>
                <a:cs typeface="+mn-cs"/>
              </a:defRPr>
            </a:lvl3pPr>
            <a:lvl4pPr marL="1533723" algn="l" defTabSz="1022482" rtl="0" eaLnBrk="1" latinLnBrk="0" hangingPunct="1">
              <a:defRPr sz="2000" kern="1200">
                <a:solidFill>
                  <a:schemeClr val="tx1"/>
                </a:solidFill>
                <a:latin typeface="+mn-lt"/>
                <a:ea typeface="+mn-ea"/>
                <a:cs typeface="+mn-cs"/>
              </a:defRPr>
            </a:lvl4pPr>
            <a:lvl5pPr marL="2044964" algn="l" defTabSz="1022482" rtl="0" eaLnBrk="1" latinLnBrk="0" hangingPunct="1">
              <a:defRPr sz="2000" kern="1200">
                <a:solidFill>
                  <a:schemeClr val="tx1"/>
                </a:solidFill>
                <a:latin typeface="+mn-lt"/>
                <a:ea typeface="+mn-ea"/>
                <a:cs typeface="+mn-cs"/>
              </a:defRPr>
            </a:lvl5pPr>
            <a:lvl6pPr marL="2556205" algn="l" defTabSz="1022482" rtl="0" eaLnBrk="1" latinLnBrk="0" hangingPunct="1">
              <a:defRPr sz="2000" kern="1200">
                <a:solidFill>
                  <a:schemeClr val="tx1"/>
                </a:solidFill>
                <a:latin typeface="+mn-lt"/>
                <a:ea typeface="+mn-ea"/>
                <a:cs typeface="+mn-cs"/>
              </a:defRPr>
            </a:lvl6pPr>
            <a:lvl7pPr marL="3067446" algn="l" defTabSz="1022482" rtl="0" eaLnBrk="1" latinLnBrk="0" hangingPunct="1">
              <a:defRPr sz="2000" kern="1200">
                <a:solidFill>
                  <a:schemeClr val="tx1"/>
                </a:solidFill>
                <a:latin typeface="+mn-lt"/>
                <a:ea typeface="+mn-ea"/>
                <a:cs typeface="+mn-cs"/>
              </a:defRPr>
            </a:lvl7pPr>
            <a:lvl8pPr marL="3578687" algn="l" defTabSz="1022482" rtl="0" eaLnBrk="1" latinLnBrk="0" hangingPunct="1">
              <a:defRPr sz="2000" kern="1200">
                <a:solidFill>
                  <a:schemeClr val="tx1"/>
                </a:solidFill>
                <a:latin typeface="+mn-lt"/>
                <a:ea typeface="+mn-ea"/>
                <a:cs typeface="+mn-cs"/>
              </a:defRPr>
            </a:lvl8pPr>
            <a:lvl9pPr marL="4089928" algn="l" defTabSz="1022482" rtl="0" eaLnBrk="1" latinLnBrk="0" hangingPunct="1">
              <a:defRPr sz="2000" kern="1200">
                <a:solidFill>
                  <a:schemeClr val="tx1"/>
                </a:solidFill>
                <a:latin typeface="+mn-lt"/>
                <a:ea typeface="+mn-ea"/>
                <a:cs typeface="+mn-cs"/>
              </a:defRPr>
            </a:lvl9pPr>
          </a:lstStyle>
          <a:p>
            <a:pPr>
              <a:spcBef>
                <a:spcPct val="50000"/>
              </a:spcBef>
            </a:pPr>
            <a:fld id="{40132154-84B5-4A8F-A628-CBBA6941CF52}" type="slidenum">
              <a:rPr sz="1000"/>
              <a:pPr>
                <a:spcBef>
                  <a:spcPct val="50000"/>
                </a:spcBef>
              </a:pPr>
              <a:t>‹N°›</a:t>
            </a:fld>
            <a:endParaRPr sz="1000" dirty="0"/>
          </a:p>
        </p:txBody>
      </p:sp>
      <p:sp>
        <p:nvSpPr>
          <p:cNvPr id="32" name="Espace réservé du contenu 23"/>
          <p:cNvSpPr>
            <a:spLocks noGrp="1" noChangeAspect="1"/>
          </p:cNvSpPr>
          <p:nvPr>
            <p:ph sz="quarter" idx="15" hasCustomPrompt="1"/>
          </p:nvPr>
        </p:nvSpPr>
        <p:spPr>
          <a:xfrm>
            <a:off x="107952" y="1100620"/>
            <a:ext cx="964427" cy="964800"/>
          </a:xfrm>
          <a:solidFill>
            <a:schemeClr val="tx2">
              <a:lumMod val="60000"/>
              <a:lumOff val="40000"/>
            </a:schemeClr>
          </a:solidFill>
        </p:spPr>
        <p:txBody>
          <a:bodyPr anchor="ctr" anchorCtr="0">
            <a:normAutofit/>
          </a:bodyPr>
          <a:lstStyle>
            <a:lvl1pPr marL="0" indent="0" algn="ctr">
              <a:buNone/>
              <a:defRPr sz="1400" b="1" baseline="0">
                <a:solidFill>
                  <a:schemeClr val="bg1"/>
                </a:solidFill>
              </a:defRPr>
            </a:lvl1pPr>
          </a:lstStyle>
          <a:p>
            <a:pPr lvl="0"/>
            <a:r>
              <a:rPr lang="fr-FR" dirty="0"/>
              <a:t>Précisez ici le(s) SI impacté(s)</a:t>
            </a:r>
          </a:p>
        </p:txBody>
      </p:sp>
      <p:pic>
        <p:nvPicPr>
          <p:cNvPr id="60" name="Picture 2" descr="PE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03307" y="6402976"/>
            <a:ext cx="482903" cy="4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Espace réservé du contenu 2"/>
          <p:cNvSpPr>
            <a:spLocks noGrp="1"/>
          </p:cNvSpPr>
          <p:nvPr>
            <p:ph idx="16" hasCustomPrompt="1"/>
          </p:nvPr>
        </p:nvSpPr>
        <p:spPr>
          <a:xfrm>
            <a:off x="104037" y="2205038"/>
            <a:ext cx="8716435" cy="4104282"/>
          </a:xfrm>
          <a:ln>
            <a:solidFill>
              <a:schemeClr val="tx2">
                <a:lumMod val="20000"/>
                <a:lumOff val="80000"/>
              </a:schemeClr>
            </a:solidFill>
          </a:ln>
        </p:spPr>
        <p:txBody>
          <a:bodyPr vert="horz" lIns="91410" tIns="45706" rIns="91410" bIns="45706" rtlCol="0">
            <a:normAutofit/>
          </a:bodyPr>
          <a:lstStyle>
            <a:lvl1pPr marL="0" indent="0">
              <a:buFontTx/>
              <a:buNone/>
              <a:defRPr lang="fr-FR" sz="1600" b="1" i="0" baseline="0" smtClean="0">
                <a:solidFill>
                  <a:srgbClr val="00597C"/>
                </a:solidFill>
              </a:defRPr>
            </a:lvl1pPr>
            <a:lvl2pPr marL="195857" indent="0">
              <a:buFont typeface="Arial" panose="020B0604020202020204" pitchFamily="34" charset="0"/>
              <a:buNone/>
              <a:defRPr lang="fr-FR" sz="1400" b="1" i="0" kern="1200" baseline="0" dirty="0" smtClean="0">
                <a:solidFill>
                  <a:srgbClr val="00597C"/>
                </a:solidFill>
                <a:latin typeface="+mn-lt"/>
                <a:ea typeface="+mn-ea"/>
                <a:cs typeface="+mn-cs"/>
              </a:defRPr>
            </a:lvl2pPr>
            <a:lvl3pPr marL="0" indent="0">
              <a:buFont typeface="Wingdings" panose="05000000000000000000" pitchFamily="2" charset="2"/>
              <a:buNone/>
              <a:tabLst>
                <a:tab pos="628650" algn="l"/>
                <a:tab pos="1162050" algn="l"/>
              </a:tabLst>
              <a:defRPr lang="fr-FR" sz="1400" b="1" i="1" smtClean="0">
                <a:solidFill>
                  <a:srgbClr val="00597C"/>
                </a:solidFill>
              </a:defRPr>
            </a:lvl3pPr>
            <a:lvl4pPr>
              <a:defRPr lang="fr-FR" sz="1400" b="0" i="1" smtClean="0">
                <a:solidFill>
                  <a:srgbClr val="00597C"/>
                </a:solidFill>
              </a:defRPr>
            </a:lvl4pPr>
            <a:lvl5pPr>
              <a:defRPr lang="fr-FR" sz="1400" b="0" i="1">
                <a:solidFill>
                  <a:srgbClr val="00597C"/>
                </a:solidFill>
              </a:defRPr>
            </a:lvl5pPr>
          </a:lstStyle>
          <a:p>
            <a:pPr marL="160375" lvl="0" indent="-160375" eaLnBrk="0" fontAlgn="base" hangingPunct="0">
              <a:buFont typeface="Wingdings" panose="05000000000000000000" pitchFamily="2" charset="2"/>
              <a:buChar char="§"/>
            </a:pPr>
            <a:r>
              <a:rPr lang="fr-FR" dirty="0"/>
              <a:t>Décrivez ici de manière synthétique l’évolution métier - Taille 16 / mini 14</a:t>
            </a:r>
          </a:p>
        </p:txBody>
      </p:sp>
    </p:spTree>
    <p:extLst>
      <p:ext uri="{BB962C8B-B14F-4D97-AF65-F5344CB8AC3E}">
        <p14:creationId xmlns:p14="http://schemas.microsoft.com/office/powerpoint/2010/main" val="355161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che outil - écra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4933" y="50264"/>
            <a:ext cx="8705219" cy="59426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7633" tIns="0" rIns="17633" bIns="0" numCol="1" anchor="ctr" anchorCtr="0" compatLnSpc="1">
            <a:prstTxWarp prst="textNoShape">
              <a:avLst/>
            </a:prstTxWarp>
            <a:normAutofit/>
          </a:bodyPr>
          <a:lstStyle>
            <a:lvl1pPr algn="l">
              <a:defRPr lang="fr-FR" sz="2100" b="1" baseline="0">
                <a:solidFill>
                  <a:schemeClr val="tx2">
                    <a:lumMod val="50000"/>
                  </a:schemeClr>
                </a:solidFill>
              </a:defRPr>
            </a:lvl1pPr>
          </a:lstStyle>
          <a:p>
            <a:pPr lvl="0" algn="just" eaLnBrk="0" fontAlgn="base" hangingPunct="0">
              <a:spcAft>
                <a:spcPct val="0"/>
              </a:spcAft>
            </a:pPr>
            <a:r>
              <a:rPr lang="fr-FR" dirty="0"/>
              <a:t>Indiquez ici le titre de l’évolution – Taille 21 </a:t>
            </a:r>
          </a:p>
        </p:txBody>
      </p:sp>
      <p:cxnSp>
        <p:nvCxnSpPr>
          <p:cNvPr id="13" name="Connecteur droit 12"/>
          <p:cNvCxnSpPr/>
          <p:nvPr userDrawn="1"/>
        </p:nvCxnSpPr>
        <p:spPr>
          <a:xfrm>
            <a:off x="104037" y="713589"/>
            <a:ext cx="8820888" cy="0"/>
          </a:xfrm>
          <a:prstGeom prst="line">
            <a:avLst/>
          </a:prstGeom>
          <a:ln w="25400">
            <a:gradFill flip="none" rotWithShape="1">
              <a:gsLst>
                <a:gs pos="0">
                  <a:schemeClr val="tx2">
                    <a:lumMod val="75000"/>
                  </a:schemeClr>
                </a:gs>
                <a:gs pos="47000">
                  <a:schemeClr val="accent1">
                    <a:tint val="44500"/>
                    <a:satMod val="160000"/>
                  </a:schemeClr>
                </a:gs>
                <a:gs pos="100000">
                  <a:schemeClr val="accent1">
                    <a:tint val="23500"/>
                    <a:satMod val="160000"/>
                  </a:schemeClr>
                </a:gs>
              </a:gsLst>
              <a:lin ang="27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15" name="Espace réservé du texte 14"/>
          <p:cNvSpPr>
            <a:spLocks noGrp="1"/>
          </p:cNvSpPr>
          <p:nvPr>
            <p:ph type="body" sz="quarter" idx="13" hasCustomPrompt="1"/>
          </p:nvPr>
        </p:nvSpPr>
        <p:spPr>
          <a:xfrm>
            <a:off x="115539" y="828560"/>
            <a:ext cx="8708400" cy="653691"/>
          </a:xfrm>
          <a:ln>
            <a:solidFill>
              <a:schemeClr val="tx2">
                <a:lumMod val="20000"/>
                <a:lumOff val="80000"/>
              </a:schemeClr>
            </a:solidFill>
          </a:ln>
        </p:spPr>
        <p:txBody>
          <a:bodyPr vert="horz" lIns="91410" tIns="45706" rIns="91410" bIns="45706" rtlCol="0" anchor="ctr">
            <a:normAutofit/>
          </a:bodyPr>
          <a:lstStyle>
            <a:lvl1pPr marL="0" indent="0" algn="l">
              <a:buFontTx/>
              <a:buNone/>
              <a:defRPr lang="fr-FR" sz="1800" b="1" baseline="0" dirty="0" smtClean="0">
                <a:solidFill>
                  <a:srgbClr val="00597C"/>
                </a:solidFill>
              </a:defRPr>
            </a:lvl1pPr>
            <a:lvl2pPr>
              <a:defRPr lang="fr-FR" sz="1400" b="1" dirty="0" smtClean="0">
                <a:solidFill>
                  <a:schemeClr val="accent1">
                    <a:lumMod val="50000"/>
                  </a:schemeClr>
                </a:solidFill>
              </a:defRPr>
            </a:lvl2pPr>
            <a:lvl3pPr>
              <a:defRPr lang="fr-FR" sz="1300" b="1" dirty="0" smtClean="0">
                <a:solidFill>
                  <a:schemeClr val="accent1">
                    <a:lumMod val="50000"/>
                  </a:schemeClr>
                </a:solidFill>
              </a:defRPr>
            </a:lvl3pPr>
            <a:lvl4pPr>
              <a:defRPr lang="fr-FR" sz="1300" b="0" dirty="0" smtClean="0">
                <a:solidFill>
                  <a:schemeClr val="accent1">
                    <a:lumMod val="50000"/>
                  </a:schemeClr>
                </a:solidFill>
              </a:defRPr>
            </a:lvl4pPr>
            <a:lvl5pPr marL="415838" indent="0">
              <a:buNone/>
              <a:defRPr lang="fr-FR" sz="1300" b="0" i="1" dirty="0">
                <a:solidFill>
                  <a:schemeClr val="accent1">
                    <a:lumMod val="50000"/>
                  </a:schemeClr>
                </a:solidFill>
              </a:defRPr>
            </a:lvl5pPr>
          </a:lstStyle>
          <a:p>
            <a:pPr marL="160375" lvl="0" indent="-160375" eaLnBrk="0" fontAlgn="base" hangingPunct="0">
              <a:buFont typeface="Wingdings" panose="05000000000000000000" pitchFamily="2" charset="2"/>
              <a:buChar char="§"/>
            </a:pPr>
            <a:r>
              <a:rPr lang="fr-FR" dirty="0"/>
              <a:t>Précisez l’étape et/ou acte(s) métier(s) à réaliser - Taille 18</a:t>
            </a:r>
          </a:p>
        </p:txBody>
      </p:sp>
      <p:sp>
        <p:nvSpPr>
          <p:cNvPr id="16" name="Line 18"/>
          <p:cNvSpPr>
            <a:spLocks noChangeShapeType="1"/>
          </p:cNvSpPr>
          <p:nvPr userDrawn="1"/>
        </p:nvSpPr>
        <p:spPr bwMode="auto">
          <a:xfrm>
            <a:off x="617717" y="6498599"/>
            <a:ext cx="7818083" cy="0"/>
          </a:xfrm>
          <a:prstGeom prst="line">
            <a:avLst/>
          </a:prstGeom>
          <a:noFill/>
          <a:ln w="28575" cap="rnd">
            <a:solidFill>
              <a:srgbClr val="00597C"/>
            </a:solidFill>
            <a:prstDash val="sysDot"/>
            <a:round/>
            <a:headEnd/>
            <a:tailEnd/>
          </a:ln>
          <a:effectLst/>
        </p:spPr>
        <p:txBody>
          <a:bodyPr lIns="89573" tIns="44785" rIns="89573" bIns="44785"/>
          <a:lstStyle/>
          <a:p>
            <a:pPr defTabSz="914110" fontAlgn="auto">
              <a:spcBef>
                <a:spcPts val="0"/>
              </a:spcBef>
              <a:spcAft>
                <a:spcPts val="0"/>
              </a:spcAft>
              <a:defRPr/>
            </a:pPr>
            <a:endParaRPr lang="fr-FR" sz="1800">
              <a:solidFill>
                <a:prstClr val="black"/>
              </a:solidFill>
              <a:latin typeface="Calibri"/>
            </a:endParaRPr>
          </a:p>
        </p:txBody>
      </p:sp>
      <p:sp>
        <p:nvSpPr>
          <p:cNvPr id="22" name="Espace réservé du numéro de diapositive 5"/>
          <p:cNvSpPr txBox="1">
            <a:spLocks/>
          </p:cNvSpPr>
          <p:nvPr userDrawn="1"/>
        </p:nvSpPr>
        <p:spPr>
          <a:xfrm>
            <a:off x="2" y="6592126"/>
            <a:ext cx="748684" cy="244333"/>
          </a:xfrm>
          <a:prstGeom prst="rect">
            <a:avLst/>
          </a:prstGeom>
          <a:noFill/>
          <a:ln w="9525" algn="ctr">
            <a:noFill/>
            <a:miter lim="800000"/>
            <a:headEnd/>
            <a:tailEnd/>
          </a:ln>
          <a:effectLst/>
        </p:spPr>
        <p:txBody>
          <a:bodyPr vert="horz" wrap="square" lIns="89573" tIns="44785" rIns="89573" bIns="44785" numCol="1" rtlCol="0" anchor="t" anchorCtr="0" compatLnSpc="1">
            <a:prstTxWarp prst="textNoShape">
              <a:avLst/>
            </a:prstTxWarp>
            <a:spAutoFit/>
          </a:bodyPr>
          <a:lstStyle>
            <a:defPPr>
              <a:defRPr lang="fr-FR"/>
            </a:defPPr>
            <a:lvl1pPr marL="0" algn="l" defTabSz="1022482" rtl="0" eaLnBrk="1" latinLnBrk="0" hangingPunct="1">
              <a:defRPr lang="fr-FR" sz="2000" b="1" kern="1200" smtClean="0">
                <a:solidFill>
                  <a:srgbClr val="000000"/>
                </a:solidFill>
                <a:latin typeface="+mn-lt"/>
                <a:ea typeface="+mn-ea"/>
                <a:cs typeface="Arial" pitchFamily="34" charset="0"/>
              </a:defRPr>
            </a:lvl1pPr>
            <a:lvl2pPr marL="511241" algn="l" defTabSz="1022482" rtl="0" eaLnBrk="1" latinLnBrk="0" hangingPunct="1">
              <a:defRPr sz="2000" kern="1200">
                <a:solidFill>
                  <a:schemeClr val="tx1"/>
                </a:solidFill>
                <a:latin typeface="+mn-lt"/>
                <a:ea typeface="+mn-ea"/>
                <a:cs typeface="+mn-cs"/>
              </a:defRPr>
            </a:lvl2pPr>
            <a:lvl3pPr marL="1022482" algn="l" defTabSz="1022482" rtl="0" eaLnBrk="1" latinLnBrk="0" hangingPunct="1">
              <a:defRPr sz="2000" kern="1200">
                <a:solidFill>
                  <a:schemeClr val="tx1"/>
                </a:solidFill>
                <a:latin typeface="+mn-lt"/>
                <a:ea typeface="+mn-ea"/>
                <a:cs typeface="+mn-cs"/>
              </a:defRPr>
            </a:lvl3pPr>
            <a:lvl4pPr marL="1533723" algn="l" defTabSz="1022482" rtl="0" eaLnBrk="1" latinLnBrk="0" hangingPunct="1">
              <a:defRPr sz="2000" kern="1200">
                <a:solidFill>
                  <a:schemeClr val="tx1"/>
                </a:solidFill>
                <a:latin typeface="+mn-lt"/>
                <a:ea typeface="+mn-ea"/>
                <a:cs typeface="+mn-cs"/>
              </a:defRPr>
            </a:lvl4pPr>
            <a:lvl5pPr marL="2044964" algn="l" defTabSz="1022482" rtl="0" eaLnBrk="1" latinLnBrk="0" hangingPunct="1">
              <a:defRPr sz="2000" kern="1200">
                <a:solidFill>
                  <a:schemeClr val="tx1"/>
                </a:solidFill>
                <a:latin typeface="+mn-lt"/>
                <a:ea typeface="+mn-ea"/>
                <a:cs typeface="+mn-cs"/>
              </a:defRPr>
            </a:lvl5pPr>
            <a:lvl6pPr marL="2556205" algn="l" defTabSz="1022482" rtl="0" eaLnBrk="1" latinLnBrk="0" hangingPunct="1">
              <a:defRPr sz="2000" kern="1200">
                <a:solidFill>
                  <a:schemeClr val="tx1"/>
                </a:solidFill>
                <a:latin typeface="+mn-lt"/>
                <a:ea typeface="+mn-ea"/>
                <a:cs typeface="+mn-cs"/>
              </a:defRPr>
            </a:lvl6pPr>
            <a:lvl7pPr marL="3067446" algn="l" defTabSz="1022482" rtl="0" eaLnBrk="1" latinLnBrk="0" hangingPunct="1">
              <a:defRPr sz="2000" kern="1200">
                <a:solidFill>
                  <a:schemeClr val="tx1"/>
                </a:solidFill>
                <a:latin typeface="+mn-lt"/>
                <a:ea typeface="+mn-ea"/>
                <a:cs typeface="+mn-cs"/>
              </a:defRPr>
            </a:lvl7pPr>
            <a:lvl8pPr marL="3578687" algn="l" defTabSz="1022482" rtl="0" eaLnBrk="1" latinLnBrk="0" hangingPunct="1">
              <a:defRPr sz="2000" kern="1200">
                <a:solidFill>
                  <a:schemeClr val="tx1"/>
                </a:solidFill>
                <a:latin typeface="+mn-lt"/>
                <a:ea typeface="+mn-ea"/>
                <a:cs typeface="+mn-cs"/>
              </a:defRPr>
            </a:lvl8pPr>
            <a:lvl9pPr marL="4089928" algn="l" defTabSz="1022482" rtl="0" eaLnBrk="1" latinLnBrk="0" hangingPunct="1">
              <a:defRPr sz="2000" kern="1200">
                <a:solidFill>
                  <a:schemeClr val="tx1"/>
                </a:solidFill>
                <a:latin typeface="+mn-lt"/>
                <a:ea typeface="+mn-ea"/>
                <a:cs typeface="+mn-cs"/>
              </a:defRPr>
            </a:lvl9pPr>
          </a:lstStyle>
          <a:p>
            <a:pPr>
              <a:spcBef>
                <a:spcPct val="50000"/>
              </a:spcBef>
            </a:pPr>
            <a:fld id="{40132154-84B5-4A8F-A628-CBBA6941CF52}" type="slidenum">
              <a:rPr sz="1000"/>
              <a:pPr>
                <a:spcBef>
                  <a:spcPct val="50000"/>
                </a:spcBef>
              </a:pPr>
              <a:t>‹N°›</a:t>
            </a:fld>
            <a:endParaRPr sz="1000" dirty="0"/>
          </a:p>
        </p:txBody>
      </p:sp>
      <p:pic>
        <p:nvPicPr>
          <p:cNvPr id="10" name="Picture 2" descr="PE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03307" y="6402976"/>
            <a:ext cx="482903" cy="4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Espace réservé du contenu 3"/>
          <p:cNvSpPr>
            <a:spLocks noGrp="1"/>
          </p:cNvSpPr>
          <p:nvPr>
            <p:ph sz="half" idx="2" hasCustomPrompt="1"/>
          </p:nvPr>
        </p:nvSpPr>
        <p:spPr>
          <a:xfrm>
            <a:off x="2512081" y="1600202"/>
            <a:ext cx="6311859" cy="4702467"/>
          </a:xfrm>
          <a:ln>
            <a:solidFill>
              <a:schemeClr val="tx2">
                <a:lumMod val="20000"/>
                <a:lumOff val="80000"/>
              </a:schemeClr>
            </a:solidFill>
          </a:ln>
        </p:spPr>
        <p:txBody>
          <a:bodyPr/>
          <a:lstStyle>
            <a:lvl1pPr marL="0" indent="0" rtl="0" eaLnBrk="0" fontAlgn="base" hangingPunct="0">
              <a:buFont typeface="Wingdings" panose="05000000000000000000" pitchFamily="2" charset="2"/>
              <a:buNone/>
              <a:defRPr lang="fr-FR" sz="1600" b="1" kern="1200" baseline="0" dirty="0" smtClean="0">
                <a:solidFill>
                  <a:srgbClr val="00597C"/>
                </a:solidFill>
                <a:latin typeface="+mn-lt"/>
                <a:ea typeface="+mn-ea"/>
                <a:cs typeface="+mn-cs"/>
              </a:defRPr>
            </a:lvl1pPr>
            <a:lvl2pPr marL="395970" indent="-200113" rtl="0" eaLnBrk="0" fontAlgn="base" hangingPunct="0">
              <a:defRPr lang="fr-FR" sz="1400" b="1" kern="1200" dirty="0" smtClean="0">
                <a:solidFill>
                  <a:schemeClr val="accent1">
                    <a:lumMod val="75000"/>
                  </a:schemeClr>
                </a:solidFill>
                <a:latin typeface="+mn-lt"/>
                <a:ea typeface="+mn-ea"/>
                <a:cs typeface="+mn-cs"/>
              </a:defRPr>
            </a:lvl2pPr>
            <a:lvl3pPr marL="485382" indent="-228499" rtl="0" eaLnBrk="0" fontAlgn="base" hangingPunct="0">
              <a:defRPr lang="fr-FR" sz="1300" b="1" kern="1200" dirty="0" smtClean="0">
                <a:solidFill>
                  <a:schemeClr val="accent1">
                    <a:lumMod val="75000"/>
                  </a:schemeClr>
                </a:solidFill>
                <a:latin typeface="+mn-lt"/>
                <a:ea typeface="+mn-ea"/>
                <a:cs typeface="+mn-cs"/>
              </a:defRPr>
            </a:lvl3pPr>
            <a:lvl4pPr marL="645755" indent="-228499" rtl="0" eaLnBrk="0" fontAlgn="base" hangingPunct="0">
              <a:defRPr lang="fr-FR" sz="1300" b="0" kern="1200" dirty="0" smtClean="0">
                <a:solidFill>
                  <a:schemeClr val="accent1">
                    <a:lumMod val="75000"/>
                  </a:schemeClr>
                </a:solidFill>
                <a:latin typeface="+mn-lt"/>
                <a:ea typeface="+mn-ea"/>
                <a:cs typeface="+mn-cs"/>
              </a:defRPr>
            </a:lvl4pPr>
            <a:lvl5pPr marL="644336" indent="-228499" rtl="0" eaLnBrk="0" fontAlgn="base" hangingPunct="0">
              <a:defRPr lang="fr-FR" sz="1300" b="0" i="1" kern="1200" dirty="0">
                <a:solidFill>
                  <a:schemeClr val="accent1">
                    <a:lumMod val="75000"/>
                  </a:schemeClr>
                </a:solidFill>
                <a:latin typeface="+mn-lt"/>
                <a:ea typeface="+mn-ea"/>
                <a:cs typeface="+mn-cs"/>
              </a:defRPr>
            </a:lvl5pPr>
            <a:lvl6pPr>
              <a:defRPr sz="1800"/>
            </a:lvl6pPr>
            <a:lvl7pPr>
              <a:defRPr sz="1800"/>
            </a:lvl7pPr>
            <a:lvl8pPr>
              <a:defRPr sz="1800"/>
            </a:lvl8pPr>
            <a:lvl9pPr>
              <a:defRPr sz="1800"/>
            </a:lvl9pPr>
          </a:lstStyle>
          <a:p>
            <a:pPr lvl="0"/>
            <a:r>
              <a:rPr lang="fr-FR" dirty="0"/>
              <a:t>Insérez la copie écran</a:t>
            </a:r>
          </a:p>
        </p:txBody>
      </p:sp>
      <p:sp>
        <p:nvSpPr>
          <p:cNvPr id="35" name="Espace réservé du contenu 20"/>
          <p:cNvSpPr>
            <a:spLocks noGrp="1"/>
          </p:cNvSpPr>
          <p:nvPr>
            <p:ph sz="quarter" idx="14" hasCustomPrompt="1"/>
          </p:nvPr>
        </p:nvSpPr>
        <p:spPr>
          <a:xfrm>
            <a:off x="103959" y="1600205"/>
            <a:ext cx="2365724" cy="2285973"/>
          </a:xfrm>
          <a:ln>
            <a:solidFill>
              <a:schemeClr val="tx2">
                <a:lumMod val="20000"/>
                <a:lumOff val="80000"/>
              </a:schemeClr>
            </a:solidFill>
          </a:ln>
        </p:spPr>
        <p:txBody>
          <a:bodyPr anchor="t">
            <a:normAutofit/>
          </a:bodyPr>
          <a:lstStyle>
            <a:lvl1pPr marL="179388" indent="-179388">
              <a:buFont typeface="Wingdings" panose="05000000000000000000" pitchFamily="2" charset="2"/>
              <a:buChar char="§"/>
              <a:tabLst/>
              <a:defRPr sz="1400" b="1" baseline="0">
                <a:solidFill>
                  <a:srgbClr val="00597C"/>
                </a:solidFill>
              </a:defRPr>
            </a:lvl1pPr>
            <a:lvl2pPr marL="235594" indent="-161794" algn="l" defTabSz="914110" rtl="0" eaLnBrk="0" fontAlgn="base" latinLnBrk="0" hangingPunct="0">
              <a:spcBef>
                <a:spcPct val="20000"/>
              </a:spcBef>
              <a:buFont typeface="Arial" panose="020B0604020202020204" pitchFamily="34" charset="0"/>
              <a:defRPr lang="fr-FR" sz="1400" b="1" kern="1200" dirty="0" smtClean="0">
                <a:solidFill>
                  <a:schemeClr val="accent1">
                    <a:lumMod val="75000"/>
                  </a:schemeClr>
                </a:solidFill>
                <a:latin typeface="+mn-lt"/>
                <a:ea typeface="+mn-ea"/>
                <a:cs typeface="+mn-cs"/>
              </a:defRPr>
            </a:lvl2pPr>
            <a:lvl3pPr marL="325008" indent="-163214" algn="l" defTabSz="914110" rtl="0" eaLnBrk="0" fontAlgn="base" latinLnBrk="0" hangingPunct="0">
              <a:spcBef>
                <a:spcPct val="20000"/>
              </a:spcBef>
              <a:buFont typeface="Arial" panose="020B0604020202020204" pitchFamily="34" charset="0"/>
              <a:defRPr lang="fr-FR" sz="1300" b="1" kern="1200" dirty="0" smtClean="0">
                <a:solidFill>
                  <a:schemeClr val="accent1">
                    <a:lumMod val="75000"/>
                  </a:schemeClr>
                </a:solidFill>
                <a:latin typeface="+mn-lt"/>
                <a:ea typeface="+mn-ea"/>
                <a:cs typeface="+mn-cs"/>
              </a:defRPr>
            </a:lvl3pPr>
            <a:lvl4pPr marL="322169" indent="-161794" algn="l" defTabSz="914110" rtl="0" eaLnBrk="0" fontAlgn="base" latinLnBrk="0" hangingPunct="0">
              <a:spcBef>
                <a:spcPct val="20000"/>
              </a:spcBef>
              <a:buFont typeface="Arial" panose="020B0604020202020204" pitchFamily="34" charset="0"/>
              <a:defRPr lang="fr-FR" sz="1300" b="0" kern="1200" dirty="0" smtClean="0">
                <a:solidFill>
                  <a:schemeClr val="accent1">
                    <a:lumMod val="75000"/>
                  </a:schemeClr>
                </a:solidFill>
                <a:latin typeface="+mn-lt"/>
                <a:ea typeface="+mn-ea"/>
                <a:cs typeface="+mn-cs"/>
              </a:defRPr>
            </a:lvl4pPr>
            <a:lvl5pPr marL="322169" indent="-161794" algn="l" defTabSz="914110" rtl="0" eaLnBrk="0" fontAlgn="base" latinLnBrk="0" hangingPunct="0">
              <a:spcBef>
                <a:spcPct val="20000"/>
              </a:spcBef>
              <a:buFont typeface="Arial" panose="020B0604020202020204" pitchFamily="34" charset="0"/>
              <a:defRPr lang="fr-FR" sz="1300" b="0" i="1" kern="1200" dirty="0" smtClean="0">
                <a:solidFill>
                  <a:schemeClr val="accent1">
                    <a:lumMod val="75000"/>
                  </a:schemeClr>
                </a:solidFill>
                <a:latin typeface="+mn-lt"/>
                <a:ea typeface="+mn-ea"/>
                <a:cs typeface="+mn-cs"/>
              </a:defRPr>
            </a:lvl5pPr>
          </a:lstStyle>
          <a:p>
            <a:pPr lvl="0"/>
            <a:r>
              <a:rPr lang="fr-FR" dirty="0"/>
              <a:t>Définir ici les contenus métier et/ou les actes à réaliser. Taille 14</a:t>
            </a:r>
          </a:p>
          <a:p>
            <a:pPr lvl="0"/>
            <a:endParaRPr lang="fr-FR" dirty="0"/>
          </a:p>
          <a:p>
            <a:pPr lvl="0"/>
            <a:endParaRPr lang="fr-FR" dirty="0"/>
          </a:p>
          <a:p>
            <a:pPr lvl="0"/>
            <a:endParaRPr lang="fr-FR" dirty="0"/>
          </a:p>
          <a:p>
            <a:pPr lvl="0"/>
            <a:endParaRPr lang="fr-FR" dirty="0"/>
          </a:p>
          <a:p>
            <a:pPr lvl="0"/>
            <a:endParaRPr lang="fr-FR" dirty="0"/>
          </a:p>
        </p:txBody>
      </p:sp>
      <p:sp>
        <p:nvSpPr>
          <p:cNvPr id="36" name="Espace réservé du contenu 20"/>
          <p:cNvSpPr>
            <a:spLocks noGrp="1"/>
          </p:cNvSpPr>
          <p:nvPr>
            <p:ph sz="quarter" idx="16" hasCustomPrompt="1"/>
          </p:nvPr>
        </p:nvSpPr>
        <p:spPr>
          <a:xfrm>
            <a:off x="103959" y="3951489"/>
            <a:ext cx="2365724" cy="2352173"/>
          </a:xfrm>
          <a:ln>
            <a:solidFill>
              <a:schemeClr val="tx2">
                <a:lumMod val="20000"/>
                <a:lumOff val="80000"/>
              </a:schemeClr>
            </a:solidFill>
          </a:ln>
        </p:spPr>
        <p:txBody>
          <a:bodyPr anchor="t">
            <a:normAutofit/>
          </a:bodyPr>
          <a:lstStyle>
            <a:lvl1pPr marL="180975" marR="0" indent="-180975" algn="l" defTabSz="914110" rtl="0" eaLnBrk="1" fontAlgn="auto" latinLnBrk="0" hangingPunct="1">
              <a:lnSpc>
                <a:spcPct val="100000"/>
              </a:lnSpc>
              <a:spcBef>
                <a:spcPct val="20000"/>
              </a:spcBef>
              <a:spcAft>
                <a:spcPts val="0"/>
              </a:spcAft>
              <a:buClrTx/>
              <a:buSzTx/>
              <a:buFont typeface="Wingdings" panose="05000000000000000000" pitchFamily="2" charset="2"/>
              <a:buChar char="§"/>
              <a:tabLst/>
              <a:defRPr sz="1400" b="1" baseline="0">
                <a:solidFill>
                  <a:srgbClr val="00597C"/>
                </a:solidFill>
              </a:defRPr>
            </a:lvl1pPr>
            <a:lvl2pPr marL="235594" indent="-161794" algn="l" defTabSz="914110" rtl="0" eaLnBrk="0" fontAlgn="base" latinLnBrk="0" hangingPunct="0">
              <a:spcBef>
                <a:spcPct val="20000"/>
              </a:spcBef>
              <a:buFont typeface="Arial" panose="020B0604020202020204" pitchFamily="34" charset="0"/>
              <a:defRPr lang="fr-FR" sz="1400" b="1" kern="1200" dirty="0" smtClean="0">
                <a:solidFill>
                  <a:schemeClr val="accent1">
                    <a:lumMod val="75000"/>
                  </a:schemeClr>
                </a:solidFill>
                <a:latin typeface="+mn-lt"/>
                <a:ea typeface="+mn-ea"/>
                <a:cs typeface="+mn-cs"/>
              </a:defRPr>
            </a:lvl2pPr>
            <a:lvl3pPr marL="325008" indent="-163214" algn="l" defTabSz="914110" rtl="0" eaLnBrk="0" fontAlgn="base" latinLnBrk="0" hangingPunct="0">
              <a:spcBef>
                <a:spcPct val="20000"/>
              </a:spcBef>
              <a:buFont typeface="Arial" panose="020B0604020202020204" pitchFamily="34" charset="0"/>
              <a:defRPr lang="fr-FR" sz="1300" b="1" kern="1200" dirty="0" smtClean="0">
                <a:solidFill>
                  <a:schemeClr val="accent1">
                    <a:lumMod val="75000"/>
                  </a:schemeClr>
                </a:solidFill>
                <a:latin typeface="+mn-lt"/>
                <a:ea typeface="+mn-ea"/>
                <a:cs typeface="+mn-cs"/>
              </a:defRPr>
            </a:lvl3pPr>
            <a:lvl4pPr marL="322169" indent="-161794" algn="l" defTabSz="914110" rtl="0" eaLnBrk="0" fontAlgn="base" latinLnBrk="0" hangingPunct="0">
              <a:spcBef>
                <a:spcPct val="20000"/>
              </a:spcBef>
              <a:buFont typeface="Arial" panose="020B0604020202020204" pitchFamily="34" charset="0"/>
              <a:defRPr lang="fr-FR" sz="1300" b="0" kern="1200" dirty="0" smtClean="0">
                <a:solidFill>
                  <a:schemeClr val="accent1">
                    <a:lumMod val="75000"/>
                  </a:schemeClr>
                </a:solidFill>
                <a:latin typeface="+mn-lt"/>
                <a:ea typeface="+mn-ea"/>
                <a:cs typeface="+mn-cs"/>
              </a:defRPr>
            </a:lvl4pPr>
            <a:lvl5pPr marL="322169" indent="-161794" algn="l" defTabSz="914110" rtl="0" eaLnBrk="0" fontAlgn="base" latinLnBrk="0" hangingPunct="0">
              <a:spcBef>
                <a:spcPct val="20000"/>
              </a:spcBef>
              <a:buFont typeface="Arial" panose="020B0604020202020204" pitchFamily="34" charset="0"/>
              <a:defRPr lang="fr-FR" sz="1300" b="0" i="1" kern="1200" dirty="0" smtClean="0">
                <a:solidFill>
                  <a:schemeClr val="accent1">
                    <a:lumMod val="75000"/>
                  </a:schemeClr>
                </a:solidFill>
                <a:latin typeface="+mn-lt"/>
                <a:ea typeface="+mn-ea"/>
                <a:cs typeface="+mn-cs"/>
              </a:defRPr>
            </a:lvl5pPr>
          </a:lstStyle>
          <a:p>
            <a:pPr lvl="0"/>
            <a:r>
              <a:rPr lang="fr-FR" dirty="0"/>
              <a:t>Précisez ici les consignes Métier, les règles de gestion associées ou les points d’alertes. Taille 14</a:t>
            </a:r>
          </a:p>
          <a:p>
            <a:pPr lvl="0"/>
            <a:endParaRPr lang="fr-FR" dirty="0"/>
          </a:p>
          <a:p>
            <a:pPr lvl="0"/>
            <a:endParaRPr lang="fr-FR" dirty="0"/>
          </a:p>
          <a:p>
            <a:pPr lvl="0"/>
            <a:endParaRPr lang="fr-FR" dirty="0"/>
          </a:p>
          <a:p>
            <a:pPr lvl="0"/>
            <a:endParaRPr lang="fr-FR" dirty="0"/>
          </a:p>
          <a:p>
            <a:pPr lvl="0"/>
            <a:endParaRPr lang="fr-FR" dirty="0"/>
          </a:p>
        </p:txBody>
      </p:sp>
    </p:spTree>
    <p:extLst>
      <p:ext uri="{BB962C8B-B14F-4D97-AF65-F5344CB8AC3E}">
        <p14:creationId xmlns:p14="http://schemas.microsoft.com/office/powerpoint/2010/main" val="2241773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410" tIns="45706" rIns="91410" bIns="45706"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10" tIns="45706" rIns="91410" bIns="45706"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2" y="6492880"/>
            <a:ext cx="748684" cy="365125"/>
          </a:xfrm>
          <a:prstGeom prst="rect">
            <a:avLst/>
          </a:prstGeom>
        </p:spPr>
        <p:txBody>
          <a:bodyPr vert="horz" lIns="91410" tIns="45706" rIns="91410" bIns="45706" rtlCol="0" anchor="ctr"/>
          <a:lstStyle>
            <a:lvl1pPr algn="l">
              <a:defRPr sz="1200">
                <a:solidFill>
                  <a:schemeClr val="tx1">
                    <a:tint val="75000"/>
                  </a:schemeClr>
                </a:solidFill>
              </a:defRPr>
            </a:lvl1pPr>
          </a:lstStyle>
          <a:p>
            <a:pPr defTabSz="914110" fontAlgn="auto">
              <a:spcBef>
                <a:spcPts val="0"/>
              </a:spcBef>
              <a:spcAft>
                <a:spcPts val="0"/>
              </a:spcAft>
            </a:pPr>
            <a:fld id="{40132154-84B5-4A8F-A628-CBBA6941CF52}" type="slidenum">
              <a:rPr lang="fr-FR" smtClean="0">
                <a:solidFill>
                  <a:prstClr val="black">
                    <a:tint val="75000"/>
                  </a:prstClr>
                </a:solidFill>
                <a:latin typeface="Calibri"/>
              </a:rPr>
              <a:pPr defTabSz="914110" fontAlgn="auto">
                <a:spcBef>
                  <a:spcPts val="0"/>
                </a:spcBef>
                <a:spcAft>
                  <a:spcPts val="0"/>
                </a:spcAft>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519452525"/>
      </p:ext>
    </p:extLst>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Lst>
  <p:txStyles>
    <p:titleStyle>
      <a:lvl1pPr algn="ctr" defTabSz="914110" rtl="0" eaLnBrk="1" latinLnBrk="0" hangingPunct="1">
        <a:spcBef>
          <a:spcPct val="0"/>
        </a:spcBef>
        <a:buNone/>
        <a:defRPr sz="4400" kern="1200">
          <a:solidFill>
            <a:schemeClr val="tx1"/>
          </a:solidFill>
          <a:latin typeface="+mj-lt"/>
          <a:ea typeface="+mj-ea"/>
          <a:cs typeface="+mj-cs"/>
        </a:defRPr>
      </a:lvl1pPr>
    </p:titleStyle>
    <p:bodyStyle>
      <a:lvl1pPr marL="342792" indent="-342792" algn="l" defTabSz="914110" rtl="0" eaLnBrk="1" latinLnBrk="0" hangingPunct="1">
        <a:spcBef>
          <a:spcPct val="20000"/>
        </a:spcBef>
        <a:buFont typeface="Wingdings" panose="05000000000000000000" pitchFamily="2" charset="2"/>
        <a:buChar char="§"/>
        <a:defRPr sz="1600" kern="1200">
          <a:solidFill>
            <a:schemeClr val="tx1"/>
          </a:solidFill>
          <a:latin typeface="+mn-lt"/>
          <a:ea typeface="+mn-ea"/>
          <a:cs typeface="+mn-cs"/>
        </a:defRPr>
      </a:lvl1pPr>
      <a:lvl2pPr marL="742714" indent="-285660" algn="l" defTabSz="91411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2638" indent="-228528" algn="l" defTabSz="914110" rtl="0" eaLnBrk="1" latinLnBrk="0" hangingPunct="1">
        <a:spcBef>
          <a:spcPct val="20000"/>
        </a:spcBef>
        <a:buFont typeface="Wingdings" panose="05000000000000000000" pitchFamily="2" charset="2"/>
        <a:buChar char="ü"/>
        <a:defRPr sz="1400" kern="1200">
          <a:solidFill>
            <a:schemeClr val="tx1"/>
          </a:solidFill>
          <a:latin typeface="+mn-lt"/>
          <a:ea typeface="+mn-ea"/>
          <a:cs typeface="+mn-cs"/>
        </a:defRPr>
      </a:lvl3pPr>
      <a:lvl4pPr marL="1599693" indent="-228528" algn="l" defTabSz="91411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6749" indent="-228528" algn="l" defTabSz="914110" rtl="0" eaLnBrk="1" latinLnBrk="0" hangingPunct="1">
        <a:spcBef>
          <a:spcPct val="20000"/>
        </a:spcBef>
        <a:buFont typeface="Calibri" panose="020F0502020204030204" pitchFamily="34" charset="0"/>
        <a:buChar char="‒"/>
        <a:defRPr sz="1200" kern="1200">
          <a:solidFill>
            <a:schemeClr val="tx1"/>
          </a:solidFill>
          <a:latin typeface="+mn-lt"/>
          <a:ea typeface="+mn-ea"/>
          <a:cs typeface="+mn-cs"/>
        </a:defRPr>
      </a:lvl5pPr>
      <a:lvl6pPr marL="2513804"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861"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14"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69"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110" rtl="0" eaLnBrk="1" latinLnBrk="0" hangingPunct="1">
        <a:defRPr sz="1800" kern="1200">
          <a:solidFill>
            <a:schemeClr val="tx1"/>
          </a:solidFill>
          <a:latin typeface="+mn-lt"/>
          <a:ea typeface="+mn-ea"/>
          <a:cs typeface="+mn-cs"/>
        </a:defRPr>
      </a:lvl1pPr>
      <a:lvl2pPr marL="457055" algn="l" defTabSz="914110" rtl="0" eaLnBrk="1" latinLnBrk="0" hangingPunct="1">
        <a:defRPr sz="1800" kern="1200">
          <a:solidFill>
            <a:schemeClr val="tx1"/>
          </a:solidFill>
          <a:latin typeface="+mn-lt"/>
          <a:ea typeface="+mn-ea"/>
          <a:cs typeface="+mn-cs"/>
        </a:defRPr>
      </a:lvl2pPr>
      <a:lvl3pPr marL="914110" algn="l" defTabSz="914110" rtl="0" eaLnBrk="1" latinLnBrk="0" hangingPunct="1">
        <a:defRPr sz="1800" kern="1200">
          <a:solidFill>
            <a:schemeClr val="tx1"/>
          </a:solidFill>
          <a:latin typeface="+mn-lt"/>
          <a:ea typeface="+mn-ea"/>
          <a:cs typeface="+mn-cs"/>
        </a:defRPr>
      </a:lvl3pPr>
      <a:lvl4pPr marL="1371165" algn="l" defTabSz="914110" rtl="0" eaLnBrk="1" latinLnBrk="0" hangingPunct="1">
        <a:defRPr sz="1800" kern="1200">
          <a:solidFill>
            <a:schemeClr val="tx1"/>
          </a:solidFill>
          <a:latin typeface="+mn-lt"/>
          <a:ea typeface="+mn-ea"/>
          <a:cs typeface="+mn-cs"/>
        </a:defRPr>
      </a:lvl4pPr>
      <a:lvl5pPr marL="1828221" algn="l" defTabSz="914110" rtl="0" eaLnBrk="1" latinLnBrk="0" hangingPunct="1">
        <a:defRPr sz="1800" kern="1200">
          <a:solidFill>
            <a:schemeClr val="tx1"/>
          </a:solidFill>
          <a:latin typeface="+mn-lt"/>
          <a:ea typeface="+mn-ea"/>
          <a:cs typeface="+mn-cs"/>
        </a:defRPr>
      </a:lvl5pPr>
      <a:lvl6pPr marL="2285277" algn="l" defTabSz="914110" rtl="0" eaLnBrk="1" latinLnBrk="0" hangingPunct="1">
        <a:defRPr sz="1800" kern="1200">
          <a:solidFill>
            <a:schemeClr val="tx1"/>
          </a:solidFill>
          <a:latin typeface="+mn-lt"/>
          <a:ea typeface="+mn-ea"/>
          <a:cs typeface="+mn-cs"/>
        </a:defRPr>
      </a:lvl6pPr>
      <a:lvl7pPr marL="2742331" algn="l" defTabSz="914110" rtl="0" eaLnBrk="1" latinLnBrk="0" hangingPunct="1">
        <a:defRPr sz="1800" kern="1200">
          <a:solidFill>
            <a:schemeClr val="tx1"/>
          </a:solidFill>
          <a:latin typeface="+mn-lt"/>
          <a:ea typeface="+mn-ea"/>
          <a:cs typeface="+mn-cs"/>
        </a:defRPr>
      </a:lvl7pPr>
      <a:lvl8pPr marL="3199386" algn="l" defTabSz="914110" rtl="0" eaLnBrk="1" latinLnBrk="0" hangingPunct="1">
        <a:defRPr sz="1800" kern="1200">
          <a:solidFill>
            <a:schemeClr val="tx1"/>
          </a:solidFill>
          <a:latin typeface="+mn-lt"/>
          <a:ea typeface="+mn-ea"/>
          <a:cs typeface="+mn-cs"/>
        </a:defRPr>
      </a:lvl8pPr>
      <a:lvl9pPr marL="3656442" algn="l" defTabSz="9141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re 1"/>
          <p:cNvSpPr>
            <a:spLocks noGrp="1"/>
          </p:cNvSpPr>
          <p:nvPr>
            <p:ph type="ctrTitle"/>
          </p:nvPr>
        </p:nvSpPr>
        <p:spPr/>
        <p:txBody>
          <a:bodyPr>
            <a:normAutofit/>
          </a:bodyPr>
          <a:lstStyle/>
          <a:p>
            <a:pPr algn="ctr"/>
            <a:r>
              <a:rPr lang="fr-FR" sz="4800" dirty="0"/>
              <a:t>PROCESSUS SUIVI DELEGUE MISSION LOCALE</a:t>
            </a:r>
            <a:endParaRPr lang="fr-FR" sz="4800" i="1" dirty="0"/>
          </a:p>
        </p:txBody>
      </p:sp>
      <p:sp>
        <p:nvSpPr>
          <p:cNvPr id="3" name="Sous-titre 2"/>
          <p:cNvSpPr>
            <a:spLocks noGrp="1"/>
          </p:cNvSpPr>
          <p:nvPr>
            <p:ph type="subTitle" idx="1"/>
          </p:nvPr>
        </p:nvSpPr>
        <p:spPr>
          <a:xfrm>
            <a:off x="1630592" y="4422310"/>
            <a:ext cx="7189561" cy="446850"/>
          </a:xfrm>
        </p:spPr>
        <p:txBody>
          <a:bodyPr rtlCol="0"/>
          <a:lstStyle/>
          <a:p>
            <a:pPr defTabSz="906139">
              <a:defRPr/>
            </a:pPr>
            <a:r>
              <a:rPr lang="fr-FR" b="1" dirty="0"/>
              <a:t>21 novembre 2017</a:t>
            </a:r>
          </a:p>
        </p:txBody>
      </p:sp>
      <p:grpSp>
        <p:nvGrpSpPr>
          <p:cNvPr id="13" name="Groupe 12"/>
          <p:cNvGrpSpPr/>
          <p:nvPr/>
        </p:nvGrpSpPr>
        <p:grpSpPr>
          <a:xfrm>
            <a:off x="251520" y="4990932"/>
            <a:ext cx="1116000" cy="1235352"/>
            <a:chOff x="251520" y="4990928"/>
            <a:chExt cx="1116000" cy="1235351"/>
          </a:xfrm>
        </p:grpSpPr>
        <p:grpSp>
          <p:nvGrpSpPr>
            <p:cNvPr id="47" name="Groupe 46"/>
            <p:cNvGrpSpPr/>
            <p:nvPr/>
          </p:nvGrpSpPr>
          <p:grpSpPr>
            <a:xfrm>
              <a:off x="354120" y="4990928"/>
              <a:ext cx="910800" cy="923202"/>
              <a:chOff x="3222234" y="2174405"/>
              <a:chExt cx="1371600" cy="1098000"/>
            </a:xfrm>
          </p:grpSpPr>
          <p:pic>
            <p:nvPicPr>
              <p:cNvPr id="49" name="Picture 3" descr="D:\Documents and Settings\IFGU0800\Mes documents\Mes images\Personnages\j0433941[1].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234" y="2174405"/>
                <a:ext cx="1371600" cy="109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D:\Documents and Settings\IFGU0800\Mes documents\Mes images\LOGOS\Sans titre.bmp"/>
              <p:cNvPicPr>
                <a:picLocks noChangeAspect="1" noChangeArrowheads="1"/>
              </p:cNvPicPr>
              <p:nvPr/>
            </p:nvPicPr>
            <p:blipFill>
              <a:blip r:embed="rId4"/>
              <a:srcRect/>
              <a:stretch>
                <a:fillRect/>
              </a:stretch>
            </p:blipFill>
            <p:spPr bwMode="auto">
              <a:xfrm rot="1215233">
                <a:off x="4172609" y="2946559"/>
                <a:ext cx="195072" cy="121024"/>
              </a:xfrm>
              <a:prstGeom prst="rect">
                <a:avLst/>
              </a:prstGeom>
              <a:noFill/>
              <a:effectLst>
                <a:outerShdw blurRad="50800" dist="38100" dir="2700000" algn="tl" rotWithShape="0">
                  <a:prstClr val="black">
                    <a:alpha val="40000"/>
                  </a:prstClr>
                </a:outerShdw>
              </a:effectLst>
            </p:spPr>
          </p:pic>
        </p:grpSp>
        <p:sp>
          <p:nvSpPr>
            <p:cNvPr id="51" name="Rectangle 27"/>
            <p:cNvSpPr>
              <a:spLocks noChangeArrowheads="1"/>
            </p:cNvSpPr>
            <p:nvPr/>
          </p:nvSpPr>
          <p:spPr bwMode="auto">
            <a:xfrm>
              <a:off x="251520" y="5949280"/>
              <a:ext cx="1116000" cy="276999"/>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Conseiller PE</a:t>
              </a:r>
            </a:p>
          </p:txBody>
        </p:sp>
      </p:grpSp>
      <p:grpSp>
        <p:nvGrpSpPr>
          <p:cNvPr id="10" name="Groupe 9"/>
          <p:cNvGrpSpPr/>
          <p:nvPr/>
        </p:nvGrpSpPr>
        <p:grpSpPr>
          <a:xfrm>
            <a:off x="2747788" y="5065834"/>
            <a:ext cx="1116000" cy="1354416"/>
            <a:chOff x="5508104" y="5056529"/>
            <a:chExt cx="1116000" cy="1354416"/>
          </a:xfrm>
        </p:grpSpPr>
        <p:sp>
          <p:nvSpPr>
            <p:cNvPr id="11" name="Rectangle 27"/>
            <p:cNvSpPr>
              <a:spLocks noChangeArrowheads="1"/>
            </p:cNvSpPr>
            <p:nvPr/>
          </p:nvSpPr>
          <p:spPr bwMode="auto">
            <a:xfrm>
              <a:off x="5508104" y="5949280"/>
              <a:ext cx="1116000" cy="461665"/>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Jeunes de - de </a:t>
              </a:r>
              <a:br>
                <a:rPr lang="fr-FR" sz="1200" b="1" dirty="0">
                  <a:latin typeface="Calibri" pitchFamily="34" charset="0"/>
                  <a:cs typeface="Arial" charset="0"/>
                </a:rPr>
              </a:br>
              <a:r>
                <a:rPr lang="fr-FR" sz="1200" b="1" dirty="0">
                  <a:latin typeface="Calibri" pitchFamily="34" charset="0"/>
                  <a:cs typeface="Arial" charset="0"/>
                </a:rPr>
                <a:t>26 ans</a:t>
              </a:r>
            </a:p>
          </p:txBody>
        </p:sp>
        <p:pic>
          <p:nvPicPr>
            <p:cNvPr id="12" name="Picture 5" descr="D:\Profiles\aduvert\Documents\Sopra\02-Interne Sopra\Boîte à outils\referentiel images icones png\j0432624.png"/>
            <p:cNvPicPr>
              <a:picLocks noChangeAspect="1" noChangeArrowheads="1"/>
            </p:cNvPicPr>
            <p:nvPr/>
          </p:nvPicPr>
          <p:blipFill>
            <a:blip r:embed="rId5" cstate="email"/>
            <a:srcRect/>
            <a:stretch>
              <a:fillRect/>
            </a:stretch>
          </p:blipFill>
          <p:spPr bwMode="auto">
            <a:xfrm>
              <a:off x="5688128" y="5056529"/>
              <a:ext cx="792088" cy="792000"/>
            </a:xfrm>
            <a:prstGeom prst="rect">
              <a:avLst/>
            </a:prstGeom>
            <a:noFill/>
            <a:scene3d>
              <a:camera prst="orthographicFront">
                <a:rot lat="0" lon="0" rev="0"/>
              </a:camera>
              <a:lightRig rig="threePt" dir="t"/>
            </a:scene3d>
          </p:spPr>
        </p:pic>
      </p:grpSp>
      <p:grpSp>
        <p:nvGrpSpPr>
          <p:cNvPr id="14" name="Groupe 13"/>
          <p:cNvGrpSpPr/>
          <p:nvPr/>
        </p:nvGrpSpPr>
        <p:grpSpPr>
          <a:xfrm>
            <a:off x="1475656" y="5110453"/>
            <a:ext cx="1116000" cy="1115826"/>
            <a:chOff x="4150776" y="5110453"/>
            <a:chExt cx="1116000" cy="1115826"/>
          </a:xfrm>
        </p:grpSpPr>
        <p:sp>
          <p:nvSpPr>
            <p:cNvPr id="15" name="Rectangle 27"/>
            <p:cNvSpPr>
              <a:spLocks noChangeArrowheads="1"/>
            </p:cNvSpPr>
            <p:nvPr/>
          </p:nvSpPr>
          <p:spPr bwMode="auto">
            <a:xfrm>
              <a:off x="4150776" y="5949280"/>
              <a:ext cx="1116000" cy="276999"/>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Conseiller ML</a:t>
              </a:r>
            </a:p>
          </p:txBody>
        </p:sp>
        <p:pic>
          <p:nvPicPr>
            <p:cNvPr id="16" name="Picture 16" descr="MCj04348880000[1]"/>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253376" y="5110453"/>
              <a:ext cx="910800" cy="8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16418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Modification des codes COT dans AUDE et DUDE</a:t>
            </a:r>
          </a:p>
        </p:txBody>
      </p:sp>
      <p:sp>
        <p:nvSpPr>
          <p:cNvPr id="3" name="Espace réservé du texte 2"/>
          <p:cNvSpPr>
            <a:spLocks noGrp="1"/>
          </p:cNvSpPr>
          <p:nvPr>
            <p:ph type="body" sz="quarter" idx="13"/>
          </p:nvPr>
        </p:nvSpPr>
        <p:spPr>
          <a:xfrm>
            <a:off x="1043607" y="828560"/>
            <a:ext cx="7780331" cy="653691"/>
          </a:xfrm>
        </p:spPr>
        <p:txBody>
          <a:bodyPr/>
          <a:lstStyle/>
          <a:p>
            <a:r>
              <a:rPr lang="fr-FR" dirty="0"/>
              <a:t>Autres évolutions : Affichage de point de vigilance dans la synthèse du « Suivi de Retour à l’Emploi »</a:t>
            </a:r>
          </a:p>
        </p:txBody>
      </p:sp>
      <p:sp>
        <p:nvSpPr>
          <p:cNvPr id="5" name="Espace réservé du contenu 4"/>
          <p:cNvSpPr>
            <a:spLocks noGrp="1"/>
          </p:cNvSpPr>
          <p:nvPr>
            <p:ph sz="quarter" idx="14"/>
          </p:nvPr>
        </p:nvSpPr>
        <p:spPr>
          <a:xfrm>
            <a:off x="103957" y="1600205"/>
            <a:ext cx="1875755" cy="4708521"/>
          </a:xfrm>
        </p:spPr>
        <p:txBody>
          <a:bodyPr/>
          <a:lstStyle/>
          <a:p>
            <a:pPr marL="0" indent="0">
              <a:buNone/>
            </a:pPr>
            <a:r>
              <a:rPr lang="fr-FR" dirty="0"/>
              <a:t>Lorsque que le DE est en fin de suivi délégué, </a:t>
            </a:r>
            <a:r>
              <a:rPr lang="fr-FR" dirty="0">
                <a:solidFill>
                  <a:srgbClr val="3399FF"/>
                </a:solidFill>
              </a:rPr>
              <a:t>un point de vigilance</a:t>
            </a:r>
            <a:r>
              <a:rPr lang="fr-FR" dirty="0"/>
              <a:t> apparait dans la synthèse du retour à l’emploi</a:t>
            </a:r>
          </a:p>
          <a:p>
            <a:pPr marL="0" indent="0">
              <a:buNone/>
            </a:pPr>
            <a:endParaRPr lang="fr-FR" dirty="0"/>
          </a:p>
          <a:p>
            <a:pPr marL="0" indent="0">
              <a:buNone/>
            </a:pPr>
            <a:endParaRPr lang="fr-FR" dirty="0"/>
          </a:p>
          <a:p>
            <a:pPr marL="0" indent="0">
              <a:buNone/>
            </a:pPr>
            <a:endParaRPr lang="fr-F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79659" y="1628800"/>
            <a:ext cx="6372633"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33"/>
          <p:cNvSpPr>
            <a:spLocks noChangeAspect="1" noChangeArrowheads="1"/>
          </p:cNvSpPr>
          <p:nvPr/>
        </p:nvSpPr>
        <p:spPr bwMode="auto">
          <a:xfrm>
            <a:off x="1619696" y="2349004"/>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sp>
        <p:nvSpPr>
          <p:cNvPr id="10" name="AutoShape 33"/>
          <p:cNvSpPr>
            <a:spLocks noChangeAspect="1" noChangeArrowheads="1"/>
          </p:cNvSpPr>
          <p:nvPr/>
        </p:nvSpPr>
        <p:spPr bwMode="auto">
          <a:xfrm>
            <a:off x="4283968" y="5733256"/>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02" y="751668"/>
            <a:ext cx="864096" cy="8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20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187625" y="1017725"/>
            <a:ext cx="7617652" cy="611075"/>
          </a:xfrm>
        </p:spPr>
        <p:txBody>
          <a:bodyPr/>
          <a:lstStyle/>
          <a:p>
            <a:r>
              <a:rPr lang="fr-FR" dirty="0"/>
              <a:t>Etape 2 : Installation du suivi délégué</a:t>
            </a:r>
          </a:p>
        </p:txBody>
      </p:sp>
      <p:sp>
        <p:nvSpPr>
          <p:cNvPr id="10" name="Espace réservé du contenu 12"/>
          <p:cNvSpPr>
            <a:spLocks noGrp="1"/>
          </p:cNvSpPr>
          <p:nvPr>
            <p:ph sz="quarter" idx="15"/>
          </p:nvPr>
        </p:nvSpPr>
        <p:spPr>
          <a:xfrm>
            <a:off x="107504" y="836712"/>
            <a:ext cx="964427" cy="964800"/>
          </a:xfrm>
        </p:spPr>
        <p:txBody>
          <a:bodyPr/>
          <a:lstStyle/>
          <a:p>
            <a:r>
              <a:rPr lang="fr-FR" dirty="0"/>
              <a:t>DUDE</a:t>
            </a:r>
          </a:p>
        </p:txBody>
      </p:sp>
      <p:pic>
        <p:nvPicPr>
          <p:cNvPr id="3074" name="Picture 2"/>
          <p:cNvPicPr>
            <a:picLocks noGrp="1" noChangeAspect="1" noChangeArrowheads="1"/>
          </p:cNvPicPr>
          <p:nvPr>
            <p:ph idx="16"/>
          </p:nvPr>
        </p:nvPicPr>
        <p:blipFill>
          <a:blip r:embed="rId2">
            <a:extLst>
              <a:ext uri="{28A0092B-C50C-407E-A947-70E740481C1C}">
                <a14:useLocalDpi xmlns:a14="http://schemas.microsoft.com/office/drawing/2010/main" val="0"/>
              </a:ext>
            </a:extLst>
          </a:blip>
          <a:srcRect/>
          <a:stretch>
            <a:fillRect/>
          </a:stretch>
        </p:blipFill>
        <p:spPr bwMode="auto">
          <a:xfrm>
            <a:off x="1346727" y="2060848"/>
            <a:ext cx="6300299" cy="31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e 13"/>
          <p:cNvGrpSpPr/>
          <p:nvPr/>
        </p:nvGrpSpPr>
        <p:grpSpPr>
          <a:xfrm>
            <a:off x="359656" y="5229200"/>
            <a:ext cx="1116000" cy="1115826"/>
            <a:chOff x="4150776" y="5110453"/>
            <a:chExt cx="1116000" cy="1115826"/>
          </a:xfrm>
        </p:grpSpPr>
        <p:sp>
          <p:nvSpPr>
            <p:cNvPr id="15" name="Rectangle 27"/>
            <p:cNvSpPr>
              <a:spLocks noChangeArrowheads="1"/>
            </p:cNvSpPr>
            <p:nvPr/>
          </p:nvSpPr>
          <p:spPr bwMode="auto">
            <a:xfrm>
              <a:off x="4150776" y="5949280"/>
              <a:ext cx="1116000" cy="276999"/>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RGC de la ML</a:t>
              </a:r>
            </a:p>
          </p:txBody>
        </p:sp>
        <p:pic>
          <p:nvPicPr>
            <p:cNvPr id="21" name="Picture 16" descr="MCj04348880000[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253376" y="5110453"/>
              <a:ext cx="910800" cy="8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e 8"/>
          <p:cNvGrpSpPr/>
          <p:nvPr/>
        </p:nvGrpSpPr>
        <p:grpSpPr>
          <a:xfrm>
            <a:off x="1699527" y="5109674"/>
            <a:ext cx="1116000" cy="1235352"/>
            <a:chOff x="251520" y="4990928"/>
            <a:chExt cx="1116000" cy="1235351"/>
          </a:xfrm>
        </p:grpSpPr>
        <p:grpSp>
          <p:nvGrpSpPr>
            <p:cNvPr id="11" name="Groupe 10"/>
            <p:cNvGrpSpPr/>
            <p:nvPr/>
          </p:nvGrpSpPr>
          <p:grpSpPr>
            <a:xfrm>
              <a:off x="354120" y="4990928"/>
              <a:ext cx="910800" cy="923202"/>
              <a:chOff x="3222234" y="2174405"/>
              <a:chExt cx="1371600" cy="1098000"/>
            </a:xfrm>
          </p:grpSpPr>
          <p:pic>
            <p:nvPicPr>
              <p:cNvPr id="13" name="Picture 3" descr="D:\Documents and Settings\IFGU0800\Mes documents\Mes images\Personnages\j0433941[1].pn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234" y="2174405"/>
                <a:ext cx="1371600" cy="109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D:\Documents and Settings\IFGU0800\Mes documents\Mes images\LOGOS\Sans titre.bmp"/>
              <p:cNvPicPr>
                <a:picLocks noChangeAspect="1" noChangeArrowheads="1"/>
              </p:cNvPicPr>
              <p:nvPr/>
            </p:nvPicPr>
            <p:blipFill>
              <a:blip r:embed="rId5"/>
              <a:srcRect/>
              <a:stretch>
                <a:fillRect/>
              </a:stretch>
            </p:blipFill>
            <p:spPr bwMode="auto">
              <a:xfrm rot="1215233">
                <a:off x="4172609" y="2946559"/>
                <a:ext cx="195072" cy="121024"/>
              </a:xfrm>
              <a:prstGeom prst="rect">
                <a:avLst/>
              </a:prstGeom>
              <a:noFill/>
              <a:effectLst>
                <a:outerShdw blurRad="50800" dist="38100" dir="2700000" algn="tl" rotWithShape="0">
                  <a:prstClr val="black">
                    <a:alpha val="40000"/>
                  </a:prstClr>
                </a:outerShdw>
              </a:effectLst>
            </p:spPr>
          </p:pic>
        </p:grpSp>
        <p:sp>
          <p:nvSpPr>
            <p:cNvPr id="12" name="Rectangle 27"/>
            <p:cNvSpPr>
              <a:spLocks noChangeArrowheads="1"/>
            </p:cNvSpPr>
            <p:nvPr/>
          </p:nvSpPr>
          <p:spPr bwMode="auto">
            <a:xfrm>
              <a:off x="251520" y="5949280"/>
              <a:ext cx="1116000" cy="276999"/>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Conseiller PE</a:t>
              </a:r>
            </a:p>
          </p:txBody>
        </p:sp>
      </p:grpSp>
    </p:spTree>
    <p:extLst>
      <p:ext uri="{BB962C8B-B14F-4D97-AF65-F5344CB8AC3E}">
        <p14:creationId xmlns:p14="http://schemas.microsoft.com/office/powerpoint/2010/main" val="418744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183661" y="861302"/>
            <a:ext cx="7617651" cy="467059"/>
          </a:xfrm>
        </p:spPr>
        <p:txBody>
          <a:bodyPr/>
          <a:lstStyle/>
          <a:p>
            <a:r>
              <a:rPr lang="fr-FR" dirty="0"/>
              <a:t>DUDE : dans « dossier DE en cotraitance à accepter/refuser »</a:t>
            </a:r>
          </a:p>
        </p:txBody>
      </p:sp>
      <p:sp>
        <p:nvSpPr>
          <p:cNvPr id="4" name="Espace réservé du contenu 3"/>
          <p:cNvSpPr>
            <a:spLocks noGrp="1"/>
          </p:cNvSpPr>
          <p:nvPr>
            <p:ph sz="quarter" idx="15"/>
          </p:nvPr>
        </p:nvSpPr>
        <p:spPr>
          <a:xfrm>
            <a:off x="107504" y="767485"/>
            <a:ext cx="791640" cy="759491"/>
          </a:xfrm>
        </p:spPr>
        <p:txBody>
          <a:bodyPr/>
          <a:lstStyle/>
          <a:p>
            <a:r>
              <a:rPr lang="fr-FR" dirty="0"/>
              <a:t>DUDE</a:t>
            </a:r>
          </a:p>
        </p:txBody>
      </p:sp>
      <p:pic>
        <p:nvPicPr>
          <p:cNvPr id="8" name="Espace réservé du contenu 7"/>
          <p:cNvPicPr>
            <a:picLocks noGrp="1"/>
          </p:cNvPicPr>
          <p:nvPr>
            <p:ph idx="16"/>
          </p:nvPr>
        </p:nvPicPr>
        <p:blipFill rotWithShape="1">
          <a:blip r:embed="rId2"/>
          <a:srcRect l="-330" t="10621" r="-330" b="78465"/>
          <a:stretch/>
        </p:blipFill>
        <p:spPr bwMode="auto">
          <a:xfrm>
            <a:off x="2519772" y="1565585"/>
            <a:ext cx="6408712" cy="531485"/>
          </a:xfrm>
          <a:prstGeom prst="rect">
            <a:avLst/>
          </a:prstGeom>
          <a:ln>
            <a:noFill/>
          </a:ln>
          <a:extLst>
            <a:ext uri="{53640926-AAD7-44D8-BBD7-CCE9431645EC}">
              <a14:shadowObscured xmlns:a14="http://schemas.microsoft.com/office/drawing/2010/main"/>
            </a:ext>
          </a:extLst>
        </p:spPr>
      </p:pic>
      <p:cxnSp>
        <p:nvCxnSpPr>
          <p:cNvPr id="10" name="Connecteur droit avec flèche 9"/>
          <p:cNvCxnSpPr/>
          <p:nvPr/>
        </p:nvCxnSpPr>
        <p:spPr>
          <a:xfrm flipV="1">
            <a:off x="2339752" y="1844824"/>
            <a:ext cx="5904656" cy="4894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224244" y="5537640"/>
            <a:ext cx="959417" cy="915696"/>
            <a:chOff x="4150776" y="5110453"/>
            <a:chExt cx="1116000" cy="1115826"/>
          </a:xfrm>
        </p:grpSpPr>
        <p:sp>
          <p:nvSpPr>
            <p:cNvPr id="13" name="Rectangle 27"/>
            <p:cNvSpPr>
              <a:spLocks noChangeArrowheads="1"/>
            </p:cNvSpPr>
            <p:nvPr/>
          </p:nvSpPr>
          <p:spPr bwMode="auto">
            <a:xfrm>
              <a:off x="4150776" y="5949280"/>
              <a:ext cx="1116000" cy="276999"/>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RGC de la ML</a:t>
              </a:r>
            </a:p>
          </p:txBody>
        </p:sp>
        <p:pic>
          <p:nvPicPr>
            <p:cNvPr id="14" name="Picture 16" descr="MCj04348880000[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253376" y="5110453"/>
              <a:ext cx="910800" cy="8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p:nvPr/>
        </p:nvPicPr>
        <p:blipFill rotWithShape="1">
          <a:blip r:embed="rId4"/>
          <a:srcRect l="166" t="10587" r="-199" b="5313"/>
          <a:stretch/>
        </p:blipFill>
        <p:spPr bwMode="auto">
          <a:xfrm>
            <a:off x="2550016" y="2420888"/>
            <a:ext cx="6386830" cy="3019425"/>
          </a:xfrm>
          <a:prstGeom prst="rect">
            <a:avLst/>
          </a:prstGeom>
          <a:ln>
            <a:noFill/>
          </a:ln>
          <a:extLst>
            <a:ext uri="{53640926-AAD7-44D8-BBD7-CCE9431645EC}">
              <a14:shadowObscured xmlns:a14="http://schemas.microsoft.com/office/drawing/2010/main"/>
            </a:ext>
          </a:extLst>
        </p:spPr>
      </p:pic>
      <p:sp>
        <p:nvSpPr>
          <p:cNvPr id="17" name="ZoneTexte 16"/>
          <p:cNvSpPr txBox="1"/>
          <p:nvPr/>
        </p:nvSpPr>
        <p:spPr>
          <a:xfrm>
            <a:off x="251520" y="1565585"/>
            <a:ext cx="2088232" cy="769441"/>
          </a:xfrm>
          <a:prstGeom prst="rect">
            <a:avLst/>
          </a:prstGeom>
          <a:noFill/>
          <a:ln w="9525">
            <a:solidFill>
              <a:schemeClr val="tx2">
                <a:lumMod val="20000"/>
                <a:lumOff val="80000"/>
              </a:schemeClr>
            </a:solidFill>
          </a:ln>
        </p:spPr>
        <p:txBody>
          <a:bodyPr wrap="square" rtlCol="0">
            <a:spAutoFit/>
          </a:bodyPr>
          <a:lstStyle/>
          <a:p>
            <a:r>
              <a:rPr lang="fr-FR" sz="1400" b="1" dirty="0">
                <a:solidFill>
                  <a:srgbClr val="00597C"/>
                </a:solidFill>
                <a:latin typeface="+mn-lt"/>
                <a:cs typeface="+mn-cs"/>
              </a:rPr>
              <a:t>Accès à la liste des jeunes orientés par PE</a:t>
            </a:r>
          </a:p>
          <a:p>
            <a:endParaRPr lang="fr-FR" sz="1600" dirty="0"/>
          </a:p>
        </p:txBody>
      </p:sp>
      <p:sp>
        <p:nvSpPr>
          <p:cNvPr id="20" name="ZoneTexte 19"/>
          <p:cNvSpPr txBox="1"/>
          <p:nvPr/>
        </p:nvSpPr>
        <p:spPr>
          <a:xfrm>
            <a:off x="251520" y="2457986"/>
            <a:ext cx="2060956" cy="738664"/>
          </a:xfrm>
          <a:prstGeom prst="rect">
            <a:avLst/>
          </a:prstGeom>
          <a:noFill/>
          <a:ln w="9525">
            <a:solidFill>
              <a:schemeClr val="tx2">
                <a:lumMod val="20000"/>
                <a:lumOff val="80000"/>
              </a:schemeClr>
            </a:solidFill>
          </a:ln>
        </p:spPr>
        <p:txBody>
          <a:bodyPr wrap="square" rtlCol="0">
            <a:spAutoFit/>
          </a:bodyPr>
          <a:lstStyle/>
          <a:p>
            <a:r>
              <a:rPr lang="fr-FR" sz="1400" b="1" dirty="0">
                <a:solidFill>
                  <a:srgbClr val="00597C"/>
                </a:solidFill>
                <a:latin typeface="+mn-lt"/>
                <a:cs typeface="+mn-cs"/>
              </a:rPr>
              <a:t>Vérification :</a:t>
            </a:r>
          </a:p>
          <a:p>
            <a:pPr marL="285750" indent="-285750">
              <a:buFont typeface="Arial" panose="020B0604020202020204" pitchFamily="34" charset="0"/>
              <a:buChar char="•"/>
            </a:pPr>
            <a:r>
              <a:rPr lang="fr-FR" sz="1400" b="1" dirty="0">
                <a:solidFill>
                  <a:srgbClr val="00597C"/>
                </a:solidFill>
                <a:latin typeface="+mn-lt"/>
                <a:cs typeface="+mn-cs"/>
              </a:rPr>
              <a:t>Âge  </a:t>
            </a:r>
          </a:p>
          <a:p>
            <a:pPr marL="285750" indent="-285750">
              <a:buFont typeface="Arial" panose="020B0604020202020204" pitchFamily="34" charset="0"/>
              <a:buChar char="•"/>
            </a:pPr>
            <a:r>
              <a:rPr lang="fr-FR" sz="1400" b="1" dirty="0">
                <a:solidFill>
                  <a:srgbClr val="00597C"/>
                </a:solidFill>
                <a:latin typeface="+mn-lt"/>
                <a:cs typeface="+mn-cs"/>
              </a:rPr>
              <a:t>Zone géographique</a:t>
            </a:r>
          </a:p>
        </p:txBody>
      </p:sp>
      <p:sp>
        <p:nvSpPr>
          <p:cNvPr id="21" name="ZoneTexte 20"/>
          <p:cNvSpPr txBox="1"/>
          <p:nvPr/>
        </p:nvSpPr>
        <p:spPr>
          <a:xfrm>
            <a:off x="249284" y="3285193"/>
            <a:ext cx="2088232" cy="2246769"/>
          </a:xfrm>
          <a:prstGeom prst="rect">
            <a:avLst/>
          </a:prstGeom>
          <a:noFill/>
          <a:ln w="9525">
            <a:solidFill>
              <a:schemeClr val="tx2">
                <a:lumMod val="20000"/>
                <a:lumOff val="80000"/>
              </a:schemeClr>
            </a:solidFill>
          </a:ln>
        </p:spPr>
        <p:txBody>
          <a:bodyPr wrap="square" rtlCol="0">
            <a:spAutoFit/>
          </a:bodyPr>
          <a:lstStyle/>
          <a:p>
            <a:r>
              <a:rPr lang="fr-FR" sz="1400" b="1" dirty="0">
                <a:solidFill>
                  <a:srgbClr val="00597C"/>
                </a:solidFill>
                <a:latin typeface="+mn-lt"/>
                <a:cs typeface="+mn-cs"/>
              </a:rPr>
              <a:t>- </a:t>
            </a:r>
            <a:r>
              <a:rPr lang="fr-FR" sz="1400" b="1" u="sng" dirty="0">
                <a:solidFill>
                  <a:srgbClr val="00597C"/>
                </a:solidFill>
                <a:latin typeface="+mn-lt"/>
                <a:cs typeface="+mn-cs"/>
              </a:rPr>
              <a:t>Refus de la cotraitance</a:t>
            </a:r>
          </a:p>
          <a:p>
            <a:r>
              <a:rPr lang="fr-FR" sz="1400" b="1" dirty="0">
                <a:solidFill>
                  <a:srgbClr val="00597C"/>
                </a:solidFill>
                <a:latin typeface="+mn-lt"/>
                <a:cs typeface="+mn-cs"/>
              </a:rPr>
              <a:t>Si le jeune a 26 ans et plus : motif « public non concerné » ou </a:t>
            </a:r>
          </a:p>
          <a:p>
            <a:r>
              <a:rPr lang="fr-FR" sz="1400" b="1" dirty="0">
                <a:solidFill>
                  <a:srgbClr val="00597C"/>
                </a:solidFill>
                <a:latin typeface="+mn-lt"/>
                <a:cs typeface="+mn-cs"/>
              </a:rPr>
              <a:t>Si il est hors zone géographique : motif « autre territoire géographique »</a:t>
            </a:r>
          </a:p>
          <a:p>
            <a:r>
              <a:rPr lang="fr-FR" sz="1400" b="1" dirty="0">
                <a:solidFill>
                  <a:srgbClr val="00597C"/>
                </a:solidFill>
                <a:latin typeface="+mn-lt"/>
                <a:cs typeface="+mn-cs"/>
              </a:rPr>
              <a:t>- </a:t>
            </a:r>
            <a:r>
              <a:rPr lang="fr-FR" sz="1400" b="1" u="sng" dirty="0">
                <a:solidFill>
                  <a:srgbClr val="00597C"/>
                </a:solidFill>
                <a:latin typeface="+mn-lt"/>
                <a:cs typeface="+mn-cs"/>
              </a:rPr>
              <a:t>Sinon acceptation </a:t>
            </a:r>
            <a:r>
              <a:rPr lang="fr-FR" sz="1400" b="1" dirty="0">
                <a:solidFill>
                  <a:srgbClr val="00597C"/>
                </a:solidFill>
                <a:latin typeface="+mn-lt"/>
                <a:cs typeface="+mn-cs"/>
              </a:rPr>
              <a:t>de la cotraitance</a:t>
            </a:r>
          </a:p>
        </p:txBody>
      </p:sp>
      <p:cxnSp>
        <p:nvCxnSpPr>
          <p:cNvPr id="23" name="Connecteur droit avec flèche 22"/>
          <p:cNvCxnSpPr/>
          <p:nvPr/>
        </p:nvCxnSpPr>
        <p:spPr>
          <a:xfrm flipV="1">
            <a:off x="1281998" y="3995490"/>
            <a:ext cx="3434018" cy="13502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2123728" y="3533356"/>
            <a:ext cx="3456384" cy="3735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361" y="5534982"/>
            <a:ext cx="285751"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ZoneTexte 29"/>
          <p:cNvSpPr txBox="1"/>
          <p:nvPr/>
        </p:nvSpPr>
        <p:spPr>
          <a:xfrm>
            <a:off x="5580112" y="5523969"/>
            <a:ext cx="3348372" cy="307777"/>
          </a:xfrm>
          <a:prstGeom prst="rect">
            <a:avLst/>
          </a:prstGeom>
          <a:noFill/>
        </p:spPr>
        <p:txBody>
          <a:bodyPr wrap="square" rtlCol="0">
            <a:spAutoFit/>
          </a:bodyPr>
          <a:lstStyle/>
          <a:p>
            <a:r>
              <a:rPr lang="fr-FR" sz="1400" b="1" dirty="0">
                <a:solidFill>
                  <a:srgbClr val="00597C"/>
                </a:solidFill>
                <a:latin typeface="+mn-lt"/>
                <a:cs typeface="+mn-cs"/>
              </a:rPr>
              <a:t>Pensez à valider vos actions</a:t>
            </a:r>
          </a:p>
        </p:txBody>
      </p:sp>
      <p:cxnSp>
        <p:nvCxnSpPr>
          <p:cNvPr id="33" name="Connecteur droit avec flèche 32"/>
          <p:cNvCxnSpPr/>
          <p:nvPr/>
        </p:nvCxnSpPr>
        <p:spPr>
          <a:xfrm flipV="1">
            <a:off x="7812360" y="5438844"/>
            <a:ext cx="648072" cy="2390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C929AFD-F4CB-49D7-ABD7-BDCAC35AC7CD}"/>
              </a:ext>
            </a:extLst>
          </p:cNvPr>
          <p:cNvSpPr/>
          <p:nvPr/>
        </p:nvSpPr>
        <p:spPr>
          <a:xfrm>
            <a:off x="4716016" y="3356992"/>
            <a:ext cx="1008112" cy="80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80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4" name="Espace réservé du contenu 3"/>
          <p:cNvSpPr>
            <a:spLocks noGrp="1"/>
          </p:cNvSpPr>
          <p:nvPr>
            <p:ph sz="quarter" idx="15"/>
          </p:nvPr>
        </p:nvSpPr>
        <p:spPr>
          <a:xfrm>
            <a:off x="107504" y="1105150"/>
            <a:ext cx="964427" cy="964800"/>
          </a:xfrm>
        </p:spPr>
        <p:txBody>
          <a:bodyPr/>
          <a:lstStyle/>
          <a:p>
            <a:r>
              <a:rPr lang="fr-FR" dirty="0"/>
              <a:t>DUDE</a:t>
            </a:r>
          </a:p>
        </p:txBody>
      </p:sp>
      <p:sp>
        <p:nvSpPr>
          <p:cNvPr id="7" name="Espace réservé du texte 2"/>
          <p:cNvSpPr>
            <a:spLocks noGrp="1"/>
          </p:cNvSpPr>
          <p:nvPr>
            <p:ph type="body" sz="quarter" idx="13"/>
          </p:nvPr>
        </p:nvSpPr>
        <p:spPr>
          <a:xfrm>
            <a:off x="1331640" y="1349490"/>
            <a:ext cx="7617651" cy="467059"/>
          </a:xfrm>
        </p:spPr>
        <p:txBody>
          <a:bodyPr/>
          <a:lstStyle/>
          <a:p>
            <a:r>
              <a:rPr lang="fr-FR" dirty="0"/>
              <a:t>« Dossier DE en cotraitance à accepter/refuser »</a:t>
            </a:r>
          </a:p>
        </p:txBody>
      </p:sp>
      <p:pic>
        <p:nvPicPr>
          <p:cNvPr id="10" name="Espace réservé du contenu 9"/>
          <p:cNvPicPr>
            <a:picLocks noGrp="1"/>
          </p:cNvPicPr>
          <p:nvPr>
            <p:ph idx="16"/>
          </p:nvPr>
        </p:nvPicPr>
        <p:blipFill rotWithShape="1">
          <a:blip r:embed="rId2"/>
          <a:srcRect l="63657" t="46167" r="21131" b="27955"/>
          <a:stretch/>
        </p:blipFill>
        <p:spPr bwMode="auto">
          <a:xfrm>
            <a:off x="5652120" y="2451002"/>
            <a:ext cx="2678882" cy="2562173"/>
          </a:xfrm>
          <a:prstGeom prst="rect">
            <a:avLst/>
          </a:prstGeom>
          <a:ln>
            <a:noFill/>
          </a:ln>
          <a:extLst>
            <a:ext uri="{53640926-AAD7-44D8-BBD7-CCE9431645EC}">
              <a14:shadowObscured xmlns:a14="http://schemas.microsoft.com/office/drawing/2010/main"/>
            </a:ext>
          </a:extLst>
        </p:spPr>
      </p:pic>
      <p:pic>
        <p:nvPicPr>
          <p:cNvPr id="11" name="Image 10"/>
          <p:cNvPicPr/>
          <p:nvPr/>
        </p:nvPicPr>
        <p:blipFill rotWithShape="1">
          <a:blip r:embed="rId2"/>
          <a:srcRect l="47619" t="46462" r="36177" b="27955"/>
          <a:stretch/>
        </p:blipFill>
        <p:spPr bwMode="auto">
          <a:xfrm>
            <a:off x="1475655" y="2436854"/>
            <a:ext cx="2902283" cy="2576321"/>
          </a:xfrm>
          <a:prstGeom prst="rect">
            <a:avLst/>
          </a:prstGeom>
          <a:ln>
            <a:noFill/>
          </a:ln>
          <a:extLst>
            <a:ext uri="{53640926-AAD7-44D8-BBD7-CCE9431645EC}">
              <a14:shadowObscured xmlns:a14="http://schemas.microsoft.com/office/drawing/2010/main"/>
            </a:ext>
          </a:extLst>
        </p:spPr>
      </p:pic>
      <p:grpSp>
        <p:nvGrpSpPr>
          <p:cNvPr id="8" name="Groupe 7">
            <a:extLst>
              <a:ext uri="{FF2B5EF4-FFF2-40B4-BE49-F238E27FC236}">
                <a16:creationId xmlns:a16="http://schemas.microsoft.com/office/drawing/2014/main" id="{E0550826-5FCD-4E1D-AC7D-3B0E34B0704D}"/>
              </a:ext>
            </a:extLst>
          </p:cNvPr>
          <p:cNvGrpSpPr/>
          <p:nvPr/>
        </p:nvGrpSpPr>
        <p:grpSpPr>
          <a:xfrm>
            <a:off x="224244" y="5537640"/>
            <a:ext cx="959417" cy="915696"/>
            <a:chOff x="4150776" y="5110453"/>
            <a:chExt cx="1116000" cy="1115826"/>
          </a:xfrm>
        </p:grpSpPr>
        <p:sp>
          <p:nvSpPr>
            <p:cNvPr id="9" name="Rectangle 27">
              <a:extLst>
                <a:ext uri="{FF2B5EF4-FFF2-40B4-BE49-F238E27FC236}">
                  <a16:creationId xmlns:a16="http://schemas.microsoft.com/office/drawing/2014/main" id="{4A44EAB1-FCB5-4140-9212-DFF5243516AE}"/>
                </a:ext>
              </a:extLst>
            </p:cNvPr>
            <p:cNvSpPr>
              <a:spLocks noChangeArrowheads="1"/>
            </p:cNvSpPr>
            <p:nvPr/>
          </p:nvSpPr>
          <p:spPr bwMode="auto">
            <a:xfrm>
              <a:off x="4150776" y="5949280"/>
              <a:ext cx="1116000" cy="276999"/>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RGC de la ML</a:t>
              </a:r>
            </a:p>
          </p:txBody>
        </p:sp>
        <p:pic>
          <p:nvPicPr>
            <p:cNvPr id="12" name="Picture 16" descr="MCj04348880000[1]">
              <a:extLst>
                <a:ext uri="{FF2B5EF4-FFF2-40B4-BE49-F238E27FC236}">
                  <a16:creationId xmlns:a16="http://schemas.microsoft.com/office/drawing/2014/main" id="{D58D9A30-E267-47E6-BEA4-483A2FCFB929}"/>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253376" y="5110453"/>
              <a:ext cx="910800" cy="8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64673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Modification des codes COT dans AUDE et DUDE</a:t>
            </a:r>
          </a:p>
        </p:txBody>
      </p:sp>
      <p:sp>
        <p:nvSpPr>
          <p:cNvPr id="3" name="Espace réservé du texte 2"/>
          <p:cNvSpPr>
            <a:spLocks noGrp="1"/>
          </p:cNvSpPr>
          <p:nvPr>
            <p:ph type="body" sz="quarter" idx="13"/>
          </p:nvPr>
        </p:nvSpPr>
        <p:spPr/>
        <p:txBody>
          <a:bodyPr/>
          <a:lstStyle/>
          <a:p>
            <a:pPr marL="182563" indent="-182563"/>
            <a:r>
              <a:rPr lang="fr-FR" dirty="0"/>
              <a:t>Evolutions DUDE : Modification du libellé du 2ème pavé de l’écran « Accompagnement/Suivi délégué »</a:t>
            </a:r>
          </a:p>
        </p:txBody>
      </p:sp>
      <p:sp>
        <p:nvSpPr>
          <p:cNvPr id="5" name="Espace réservé du contenu 4"/>
          <p:cNvSpPr>
            <a:spLocks noGrp="1"/>
          </p:cNvSpPr>
          <p:nvPr>
            <p:ph sz="quarter" idx="14"/>
          </p:nvPr>
        </p:nvSpPr>
        <p:spPr>
          <a:xfrm>
            <a:off x="103957" y="1600205"/>
            <a:ext cx="2019771" cy="4708521"/>
          </a:xfrm>
        </p:spPr>
        <p:txBody>
          <a:bodyPr/>
          <a:lstStyle/>
          <a:p>
            <a:pPr marL="0" indent="0">
              <a:buNone/>
            </a:pPr>
            <a:r>
              <a:rPr lang="fr-FR" dirty="0"/>
              <a:t>Dans l’écran ACCOMPAGNEMENT/SUIVI DÉLEGUÉ,</a:t>
            </a:r>
          </a:p>
          <a:p>
            <a:pPr marL="0" indent="0">
              <a:buNone/>
            </a:pPr>
            <a:r>
              <a:rPr lang="fr-FR" dirty="0"/>
              <a:t>le libellé « SUIVI DELEGUE COTRAITANT » est remplacé par le libellé « </a:t>
            </a:r>
            <a:r>
              <a:rPr lang="fr-FR" dirty="0">
                <a:solidFill>
                  <a:srgbClr val="3399FF"/>
                </a:solidFill>
              </a:rPr>
              <a:t>SUIVI DELEGUE PART. RENFORCE </a:t>
            </a:r>
            <a:r>
              <a:rPr lang="fr-FR" dirty="0"/>
              <a:t>»</a:t>
            </a:r>
          </a:p>
          <a:p>
            <a:pPr marL="0" indent="0">
              <a:buNone/>
            </a:pPr>
            <a:br>
              <a:rPr lang="fr-FR" dirty="0"/>
            </a:br>
            <a:endParaRPr lang="fr-FR" dirty="0"/>
          </a:p>
        </p:txBody>
      </p:sp>
      <p:pic>
        <p:nvPicPr>
          <p:cNvPr id="3074"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4476" b="17537"/>
          <a:stretch/>
        </p:blipFill>
        <p:spPr bwMode="auto">
          <a:xfrm>
            <a:off x="2339752" y="1635472"/>
            <a:ext cx="6336704" cy="474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33"/>
          <p:cNvSpPr>
            <a:spLocks noChangeAspect="1" noChangeArrowheads="1"/>
          </p:cNvSpPr>
          <p:nvPr/>
        </p:nvSpPr>
        <p:spPr bwMode="auto">
          <a:xfrm>
            <a:off x="1691680" y="3213100"/>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sp>
        <p:nvSpPr>
          <p:cNvPr id="4" name="Ellipse 3"/>
          <p:cNvSpPr/>
          <p:nvPr/>
        </p:nvSpPr>
        <p:spPr>
          <a:xfrm>
            <a:off x="3815928" y="3213100"/>
            <a:ext cx="1476152" cy="3599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utoShape 33"/>
          <p:cNvSpPr>
            <a:spLocks noChangeAspect="1" noChangeArrowheads="1"/>
          </p:cNvSpPr>
          <p:nvPr/>
        </p:nvSpPr>
        <p:spPr bwMode="auto">
          <a:xfrm>
            <a:off x="5148064" y="3285109"/>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grpSp>
        <p:nvGrpSpPr>
          <p:cNvPr id="10" name="Groupe 9"/>
          <p:cNvGrpSpPr/>
          <p:nvPr/>
        </p:nvGrpSpPr>
        <p:grpSpPr>
          <a:xfrm>
            <a:off x="251520" y="4990932"/>
            <a:ext cx="1116000" cy="1235352"/>
            <a:chOff x="251520" y="4990928"/>
            <a:chExt cx="1116000" cy="1235351"/>
          </a:xfrm>
        </p:grpSpPr>
        <p:grpSp>
          <p:nvGrpSpPr>
            <p:cNvPr id="11" name="Groupe 10"/>
            <p:cNvGrpSpPr/>
            <p:nvPr/>
          </p:nvGrpSpPr>
          <p:grpSpPr>
            <a:xfrm>
              <a:off x="354120" y="4990928"/>
              <a:ext cx="910800" cy="923202"/>
              <a:chOff x="3222234" y="2174405"/>
              <a:chExt cx="1371600" cy="1098000"/>
            </a:xfrm>
          </p:grpSpPr>
          <p:pic>
            <p:nvPicPr>
              <p:cNvPr id="13" name="Picture 3" descr="D:\Documents and Settings\IFGU0800\Mes documents\Mes images\Personnages\j0433941[1].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234" y="2174405"/>
                <a:ext cx="1371600" cy="109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D:\Documents and Settings\IFGU0800\Mes documents\Mes images\LOGOS\Sans titre.bmp"/>
              <p:cNvPicPr>
                <a:picLocks noChangeAspect="1" noChangeArrowheads="1"/>
              </p:cNvPicPr>
              <p:nvPr/>
            </p:nvPicPr>
            <p:blipFill>
              <a:blip r:embed="rId4"/>
              <a:srcRect/>
              <a:stretch>
                <a:fillRect/>
              </a:stretch>
            </p:blipFill>
            <p:spPr bwMode="auto">
              <a:xfrm rot="1215233">
                <a:off x="4172609" y="2946559"/>
                <a:ext cx="195072" cy="121024"/>
              </a:xfrm>
              <a:prstGeom prst="rect">
                <a:avLst/>
              </a:prstGeom>
              <a:noFill/>
              <a:effectLst>
                <a:outerShdw blurRad="50800" dist="38100" dir="2700000" algn="tl" rotWithShape="0">
                  <a:prstClr val="black">
                    <a:alpha val="40000"/>
                  </a:prstClr>
                </a:outerShdw>
              </a:effectLst>
            </p:spPr>
          </p:pic>
        </p:grpSp>
        <p:sp>
          <p:nvSpPr>
            <p:cNvPr id="12" name="Rectangle 27"/>
            <p:cNvSpPr>
              <a:spLocks noChangeArrowheads="1"/>
            </p:cNvSpPr>
            <p:nvPr/>
          </p:nvSpPr>
          <p:spPr bwMode="auto">
            <a:xfrm>
              <a:off x="251520" y="5949280"/>
              <a:ext cx="1116000" cy="276999"/>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Conseiller PE</a:t>
              </a:r>
            </a:p>
          </p:txBody>
        </p:sp>
      </p:grpSp>
    </p:spTree>
    <p:extLst>
      <p:ext uri="{BB962C8B-B14F-4D97-AF65-F5344CB8AC3E}">
        <p14:creationId xmlns:p14="http://schemas.microsoft.com/office/powerpoint/2010/main" val="132131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255845" y="998581"/>
            <a:ext cx="7564307" cy="653691"/>
          </a:xfrm>
        </p:spPr>
        <p:txBody>
          <a:bodyPr/>
          <a:lstStyle/>
          <a:p>
            <a:r>
              <a:rPr lang="fr-FR" dirty="0"/>
              <a:t>Portail conseiller : cotraitance</a:t>
            </a:r>
          </a:p>
        </p:txBody>
      </p:sp>
      <p:pic>
        <p:nvPicPr>
          <p:cNvPr id="7" name="Espace réservé du contenu 6"/>
          <p:cNvPicPr>
            <a:picLocks noGrp="1"/>
          </p:cNvPicPr>
          <p:nvPr>
            <p:ph sz="half" idx="2"/>
          </p:nvPr>
        </p:nvPicPr>
        <p:blipFill rotWithShape="1">
          <a:blip r:embed="rId2"/>
          <a:srcRect l="27447" t="46462" r="13360" b="40305"/>
          <a:stretch/>
        </p:blipFill>
        <p:spPr bwMode="auto">
          <a:xfrm>
            <a:off x="1619672" y="3068960"/>
            <a:ext cx="6552728" cy="1368152"/>
          </a:xfrm>
          <a:prstGeom prst="rect">
            <a:avLst/>
          </a:prstGeom>
          <a:ln>
            <a:noFill/>
          </a:ln>
          <a:extLst>
            <a:ext uri="{53640926-AAD7-44D8-BBD7-CCE9431645EC}">
              <a14:shadowObscured xmlns:a14="http://schemas.microsoft.com/office/drawing/2010/main"/>
            </a:ext>
          </a:extLst>
        </p:spPr>
      </p:pic>
      <p:pic>
        <p:nvPicPr>
          <p:cNvPr id="5" name="Image 4">
            <a:extLst>
              <a:ext uri="{FF2B5EF4-FFF2-40B4-BE49-F238E27FC236}">
                <a16:creationId xmlns:a16="http://schemas.microsoft.com/office/drawing/2014/main" id="{9E26FB6B-ADC5-4C01-9ADE-22DF25264F27}"/>
              </a:ext>
            </a:extLst>
          </p:cNvPr>
          <p:cNvPicPr>
            <a:picLocks noChangeAspect="1"/>
          </p:cNvPicPr>
          <p:nvPr/>
        </p:nvPicPr>
        <p:blipFill>
          <a:blip r:embed="rId3"/>
          <a:stretch>
            <a:fillRect/>
          </a:stretch>
        </p:blipFill>
        <p:spPr>
          <a:xfrm>
            <a:off x="114933" y="828560"/>
            <a:ext cx="987638" cy="993734"/>
          </a:xfrm>
          <a:prstGeom prst="rect">
            <a:avLst/>
          </a:prstGeom>
        </p:spPr>
      </p:pic>
    </p:spTree>
    <p:extLst>
      <p:ext uri="{BB962C8B-B14F-4D97-AF65-F5344CB8AC3E}">
        <p14:creationId xmlns:p14="http://schemas.microsoft.com/office/powerpoint/2010/main" val="319324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403649" y="892779"/>
            <a:ext cx="7416504" cy="502084"/>
          </a:xfrm>
        </p:spPr>
        <p:txBody>
          <a:bodyPr/>
          <a:lstStyle/>
          <a:p>
            <a:r>
              <a:rPr lang="fr-FR" dirty="0"/>
              <a:t>Demandeurs non connus</a:t>
            </a:r>
          </a:p>
        </p:txBody>
      </p:sp>
      <p:sp>
        <p:nvSpPr>
          <p:cNvPr id="5" name="Espace réservé du contenu 4"/>
          <p:cNvSpPr>
            <a:spLocks noGrp="1"/>
          </p:cNvSpPr>
          <p:nvPr>
            <p:ph sz="quarter" idx="14"/>
          </p:nvPr>
        </p:nvSpPr>
        <p:spPr>
          <a:xfrm>
            <a:off x="103959" y="1810902"/>
            <a:ext cx="2365724" cy="1972811"/>
          </a:xfrm>
        </p:spPr>
        <p:txBody>
          <a:bodyPr/>
          <a:lstStyle/>
          <a:p>
            <a:pPr marL="0" indent="0">
              <a:buNone/>
            </a:pPr>
            <a:r>
              <a:rPr lang="fr-FR" dirty="0"/>
              <a:t>Liste des jeunes envoyés par PE  non connus de la ML.</a:t>
            </a:r>
          </a:p>
          <a:p>
            <a:pPr marL="0" indent="0">
              <a:buNone/>
            </a:pPr>
            <a:r>
              <a:rPr lang="fr-FR" dirty="0"/>
              <a:t>         vérifier par la date de naissance si le jeune est réellement non connu de la ML.</a:t>
            </a:r>
          </a:p>
          <a:p>
            <a:pPr marL="0" indent="0">
              <a:buNone/>
            </a:pPr>
            <a:r>
              <a:rPr lang="fr-FR" dirty="0"/>
              <a:t>Si il est connu mettre à jour le dossier du jeune.</a:t>
            </a:r>
          </a:p>
          <a:p>
            <a:pPr marL="0" indent="0">
              <a:buNone/>
            </a:pPr>
            <a:endParaRPr lang="fr-FR" dirty="0"/>
          </a:p>
          <a:p>
            <a:pPr marL="0" indent="0">
              <a:buNone/>
            </a:pPr>
            <a:endParaRPr lang="fr-FR" dirty="0"/>
          </a:p>
          <a:p>
            <a:pPr marL="0" indent="0">
              <a:buNone/>
            </a:pPr>
            <a:endParaRPr lang="fr-FR" dirty="0"/>
          </a:p>
        </p:txBody>
      </p:sp>
      <p:sp>
        <p:nvSpPr>
          <p:cNvPr id="6" name="Espace réservé du contenu 5"/>
          <p:cNvSpPr>
            <a:spLocks noGrp="1"/>
          </p:cNvSpPr>
          <p:nvPr>
            <p:ph sz="quarter" idx="16"/>
          </p:nvPr>
        </p:nvSpPr>
        <p:spPr/>
        <p:txBody>
          <a:bodyPr/>
          <a:lstStyle/>
          <a:p>
            <a:r>
              <a:rPr lang="fr-FR" dirty="0"/>
              <a:t>Sélectionner les personnes concernées puis leur affecter un conseiller.</a:t>
            </a:r>
          </a:p>
        </p:txBody>
      </p:sp>
      <p:pic>
        <p:nvPicPr>
          <p:cNvPr id="7" name="Espace réservé du contenu 6"/>
          <p:cNvPicPr>
            <a:picLocks noGrp="1"/>
          </p:cNvPicPr>
          <p:nvPr>
            <p:ph sz="half" idx="2"/>
          </p:nvPr>
        </p:nvPicPr>
        <p:blipFill rotWithShape="1">
          <a:blip r:embed="rId2"/>
          <a:srcRect l="6613" t="20584" r="31548" b="44424"/>
          <a:stretch/>
        </p:blipFill>
        <p:spPr bwMode="auto">
          <a:xfrm>
            <a:off x="3146005" y="1822211"/>
            <a:ext cx="5098403" cy="1622000"/>
          </a:xfrm>
          <a:prstGeom prst="rect">
            <a:avLst/>
          </a:prstGeom>
          <a:ln>
            <a:noFill/>
          </a:ln>
          <a:extLst>
            <a:ext uri="{53640926-AAD7-44D8-BBD7-CCE9431645EC}">
              <a14:shadowObscured xmlns:a14="http://schemas.microsoft.com/office/drawing/2010/main"/>
            </a:ext>
          </a:extLst>
        </p:spPr>
      </p:pic>
      <p:cxnSp>
        <p:nvCxnSpPr>
          <p:cNvPr id="9" name="Connecteur droit avec flèche 8"/>
          <p:cNvCxnSpPr/>
          <p:nvPr/>
        </p:nvCxnSpPr>
        <p:spPr>
          <a:xfrm>
            <a:off x="2339752" y="1988840"/>
            <a:ext cx="4104456" cy="6855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Image 10"/>
          <p:cNvPicPr/>
          <p:nvPr/>
        </p:nvPicPr>
        <p:blipFill rotWithShape="1">
          <a:blip r:embed="rId3"/>
          <a:srcRect l="5126" t="9410" r="6911" b="10312"/>
          <a:stretch/>
        </p:blipFill>
        <p:spPr bwMode="auto">
          <a:xfrm>
            <a:off x="3131840" y="3793708"/>
            <a:ext cx="5198660" cy="2667734"/>
          </a:xfrm>
          <a:prstGeom prst="rect">
            <a:avLst/>
          </a:prstGeom>
          <a:ln>
            <a:noFill/>
          </a:ln>
          <a:extLst>
            <a:ext uri="{53640926-AAD7-44D8-BBD7-CCE9431645EC}">
              <a14:shadowObscured xmlns:a14="http://schemas.microsoft.com/office/drawing/2010/main"/>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01" y="2328930"/>
            <a:ext cx="285751"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Connecteur droit avec flèche 13"/>
          <p:cNvCxnSpPr/>
          <p:nvPr/>
        </p:nvCxnSpPr>
        <p:spPr>
          <a:xfrm>
            <a:off x="2051720" y="4581128"/>
            <a:ext cx="1224136" cy="15841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1C6D9B-0C9F-48C1-83A7-5EF81532029D}"/>
              </a:ext>
            </a:extLst>
          </p:cNvPr>
          <p:cNvSpPr/>
          <p:nvPr/>
        </p:nvSpPr>
        <p:spPr>
          <a:xfrm>
            <a:off x="253801" y="791047"/>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
        <p:nvSpPr>
          <p:cNvPr id="4" name="Rectangle 3">
            <a:extLst>
              <a:ext uri="{FF2B5EF4-FFF2-40B4-BE49-F238E27FC236}">
                <a16:creationId xmlns:a16="http://schemas.microsoft.com/office/drawing/2014/main" id="{7E200B83-68E8-4839-B70F-FE7EE308A1B5}"/>
              </a:ext>
            </a:extLst>
          </p:cNvPr>
          <p:cNvSpPr/>
          <p:nvPr/>
        </p:nvSpPr>
        <p:spPr>
          <a:xfrm>
            <a:off x="7236296" y="5085184"/>
            <a:ext cx="72008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4EAB0224-B07B-4A35-BD75-515F5921A9A7}"/>
              </a:ext>
            </a:extLst>
          </p:cNvPr>
          <p:cNvSpPr/>
          <p:nvPr/>
        </p:nvSpPr>
        <p:spPr>
          <a:xfrm>
            <a:off x="3419872" y="6093296"/>
            <a:ext cx="86409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35695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071929" y="828560"/>
            <a:ext cx="7752009" cy="653691"/>
          </a:xfrm>
        </p:spPr>
        <p:txBody>
          <a:bodyPr/>
          <a:lstStyle/>
          <a:p>
            <a:r>
              <a:rPr lang="fr-FR" dirty="0"/>
              <a:t>Affectation d’un conseiller</a:t>
            </a:r>
          </a:p>
        </p:txBody>
      </p:sp>
      <p:sp>
        <p:nvSpPr>
          <p:cNvPr id="5" name="Espace réservé du contenu 4"/>
          <p:cNvSpPr>
            <a:spLocks noGrp="1"/>
          </p:cNvSpPr>
          <p:nvPr>
            <p:ph sz="quarter" idx="14"/>
          </p:nvPr>
        </p:nvSpPr>
        <p:spPr>
          <a:xfrm>
            <a:off x="103959" y="1852737"/>
            <a:ext cx="2365724" cy="2033441"/>
          </a:xfrm>
        </p:spPr>
        <p:txBody>
          <a:bodyPr/>
          <a:lstStyle/>
          <a:p>
            <a:r>
              <a:rPr lang="fr-FR" dirty="0"/>
              <a:t>Affecter un conseiller à l’ensemble des dossiers sélectionnés.</a:t>
            </a:r>
          </a:p>
        </p:txBody>
      </p:sp>
      <p:sp>
        <p:nvSpPr>
          <p:cNvPr id="6" name="Espace réservé du contenu 5"/>
          <p:cNvSpPr>
            <a:spLocks noGrp="1"/>
          </p:cNvSpPr>
          <p:nvPr>
            <p:ph sz="quarter" idx="16"/>
          </p:nvPr>
        </p:nvSpPr>
        <p:spPr/>
        <p:txBody>
          <a:bodyPr/>
          <a:lstStyle/>
          <a:p>
            <a:r>
              <a:rPr lang="fr-FR" dirty="0"/>
              <a:t>Valider en cliquant sur création cotraitance : génère un dossier partiel et un dispositif PPAE non initialisé.</a:t>
            </a:r>
          </a:p>
        </p:txBody>
      </p:sp>
      <p:pic>
        <p:nvPicPr>
          <p:cNvPr id="7" name="Espace réservé du contenu 6"/>
          <p:cNvPicPr>
            <a:picLocks noGrp="1"/>
          </p:cNvPicPr>
          <p:nvPr>
            <p:ph sz="half" idx="2"/>
          </p:nvPr>
        </p:nvPicPr>
        <p:blipFill rotWithShape="1">
          <a:blip r:embed="rId2"/>
          <a:srcRect l="72327" t="36043" r="7359" b="27199"/>
          <a:stretch/>
        </p:blipFill>
        <p:spPr bwMode="auto">
          <a:xfrm>
            <a:off x="4345832" y="2606827"/>
            <a:ext cx="2643085" cy="2688921"/>
          </a:xfrm>
          <a:prstGeom prst="rect">
            <a:avLst/>
          </a:prstGeom>
          <a:ln>
            <a:noFill/>
          </a:ln>
          <a:extLst>
            <a:ext uri="{53640926-AAD7-44D8-BBD7-CCE9431645EC}">
              <a14:shadowObscured xmlns:a14="http://schemas.microsoft.com/office/drawing/2010/main"/>
            </a:ext>
          </a:extLst>
        </p:spPr>
      </p:pic>
      <p:cxnSp>
        <p:nvCxnSpPr>
          <p:cNvPr id="9" name="Connecteur droit avec flèche 8"/>
          <p:cNvCxnSpPr/>
          <p:nvPr/>
        </p:nvCxnSpPr>
        <p:spPr>
          <a:xfrm>
            <a:off x="1835696" y="4149080"/>
            <a:ext cx="3024336"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22FE293-13F4-4557-BF52-1D46E48B25E4}"/>
              </a:ext>
            </a:extLst>
          </p:cNvPr>
          <p:cNvSpPr/>
          <p:nvPr/>
        </p:nvSpPr>
        <p:spPr>
          <a:xfrm>
            <a:off x="71910" y="763966"/>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
        <p:nvSpPr>
          <p:cNvPr id="4" name="Rectangle 3">
            <a:extLst>
              <a:ext uri="{FF2B5EF4-FFF2-40B4-BE49-F238E27FC236}">
                <a16:creationId xmlns:a16="http://schemas.microsoft.com/office/drawing/2014/main" id="{536870D7-CF01-4C8C-9DCB-2AF65D477162}"/>
              </a:ext>
            </a:extLst>
          </p:cNvPr>
          <p:cNvSpPr/>
          <p:nvPr/>
        </p:nvSpPr>
        <p:spPr>
          <a:xfrm>
            <a:off x="4716016" y="3573016"/>
            <a:ext cx="151216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9F3B0DD-B042-4515-828D-720270DAF2D9}"/>
              </a:ext>
            </a:extLst>
          </p:cNvPr>
          <p:cNvSpPr/>
          <p:nvPr/>
        </p:nvSpPr>
        <p:spPr>
          <a:xfrm>
            <a:off x="4716016" y="4293096"/>
            <a:ext cx="129614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844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331639" y="828560"/>
            <a:ext cx="7492299" cy="653691"/>
          </a:xfrm>
        </p:spPr>
        <p:txBody>
          <a:bodyPr/>
          <a:lstStyle/>
          <a:p>
            <a:r>
              <a:rPr lang="fr-FR" dirty="0"/>
              <a:t>Rapprochement possible</a:t>
            </a:r>
          </a:p>
        </p:txBody>
      </p:sp>
      <p:sp>
        <p:nvSpPr>
          <p:cNvPr id="5" name="Espace réservé du contenu 4"/>
          <p:cNvSpPr>
            <a:spLocks noGrp="1"/>
          </p:cNvSpPr>
          <p:nvPr>
            <p:ph sz="quarter" idx="14"/>
          </p:nvPr>
        </p:nvSpPr>
        <p:spPr>
          <a:xfrm>
            <a:off x="103959" y="1981924"/>
            <a:ext cx="2365724" cy="1904253"/>
          </a:xfrm>
        </p:spPr>
        <p:txBody>
          <a:bodyPr/>
          <a:lstStyle/>
          <a:p>
            <a:r>
              <a:rPr lang="fr-FR" dirty="0"/>
              <a:t>Liste des jeunes envoyés par PE, connus sur i-</a:t>
            </a:r>
            <a:r>
              <a:rPr lang="fr-FR" dirty="0" err="1"/>
              <a:t>milo</a:t>
            </a:r>
            <a:r>
              <a:rPr lang="fr-FR" dirty="0"/>
              <a:t> (national).</a:t>
            </a:r>
          </a:p>
        </p:txBody>
      </p:sp>
      <p:sp>
        <p:nvSpPr>
          <p:cNvPr id="6" name="Espace réservé du contenu 5"/>
          <p:cNvSpPr>
            <a:spLocks noGrp="1"/>
          </p:cNvSpPr>
          <p:nvPr>
            <p:ph sz="quarter" idx="16"/>
          </p:nvPr>
        </p:nvSpPr>
        <p:spPr/>
        <p:txBody>
          <a:bodyPr/>
          <a:lstStyle/>
          <a:p>
            <a:r>
              <a:rPr lang="fr-FR" dirty="0"/>
              <a:t>Sélectionner le jeune a rapprocher</a:t>
            </a:r>
          </a:p>
        </p:txBody>
      </p:sp>
      <p:pic>
        <p:nvPicPr>
          <p:cNvPr id="7" name="Espace réservé du contenu 6"/>
          <p:cNvPicPr>
            <a:picLocks noGrp="1"/>
          </p:cNvPicPr>
          <p:nvPr>
            <p:ph sz="half" idx="2"/>
          </p:nvPr>
        </p:nvPicPr>
        <p:blipFill rotWithShape="1">
          <a:blip r:embed="rId2"/>
          <a:srcRect l="5953" t="13527" r="26422" b="24132"/>
          <a:stretch/>
        </p:blipFill>
        <p:spPr bwMode="auto">
          <a:xfrm>
            <a:off x="2933671" y="3508021"/>
            <a:ext cx="5393919" cy="2795641"/>
          </a:xfrm>
          <a:prstGeom prst="rect">
            <a:avLst/>
          </a:prstGeom>
          <a:ln>
            <a:noFill/>
          </a:ln>
          <a:extLst>
            <a:ext uri="{53640926-AAD7-44D8-BBD7-CCE9431645EC}">
              <a14:shadowObscured xmlns:a14="http://schemas.microsoft.com/office/drawing/2010/main"/>
            </a:ext>
          </a:extLst>
        </p:spPr>
      </p:pic>
      <p:pic>
        <p:nvPicPr>
          <p:cNvPr id="8" name="Image 7"/>
          <p:cNvPicPr/>
          <p:nvPr/>
        </p:nvPicPr>
        <p:blipFill rotWithShape="1">
          <a:blip r:embed="rId3"/>
          <a:srcRect l="6449" t="21466" r="31713" b="44422"/>
          <a:stretch/>
        </p:blipFill>
        <p:spPr bwMode="auto">
          <a:xfrm>
            <a:off x="2987824" y="1595342"/>
            <a:ext cx="5339766" cy="1656184"/>
          </a:xfrm>
          <a:prstGeom prst="rect">
            <a:avLst/>
          </a:prstGeom>
          <a:ln>
            <a:noFill/>
          </a:ln>
          <a:extLst>
            <a:ext uri="{53640926-AAD7-44D8-BBD7-CCE9431645EC}">
              <a14:shadowObscured xmlns:a14="http://schemas.microsoft.com/office/drawing/2010/main"/>
            </a:ext>
          </a:extLst>
        </p:spPr>
      </p:pic>
      <p:cxnSp>
        <p:nvCxnSpPr>
          <p:cNvPr id="10" name="Connecteur droit avec flèche 9"/>
          <p:cNvCxnSpPr/>
          <p:nvPr/>
        </p:nvCxnSpPr>
        <p:spPr>
          <a:xfrm>
            <a:off x="1331640" y="4293096"/>
            <a:ext cx="6480720" cy="15841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F0D64F1-382F-455A-8757-C862864BAE73}"/>
              </a:ext>
            </a:extLst>
          </p:cNvPr>
          <p:cNvSpPr/>
          <p:nvPr/>
        </p:nvSpPr>
        <p:spPr>
          <a:xfrm>
            <a:off x="114933" y="828560"/>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
        <p:nvSpPr>
          <p:cNvPr id="4" name="Rectangle 3">
            <a:extLst>
              <a:ext uri="{FF2B5EF4-FFF2-40B4-BE49-F238E27FC236}">
                <a16:creationId xmlns:a16="http://schemas.microsoft.com/office/drawing/2014/main" id="{4ECA5F84-18C6-429C-8BF3-29C31B505DDA}"/>
              </a:ext>
            </a:extLst>
          </p:cNvPr>
          <p:cNvSpPr/>
          <p:nvPr/>
        </p:nvSpPr>
        <p:spPr>
          <a:xfrm>
            <a:off x="3059832" y="5877272"/>
            <a:ext cx="100811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6468811-338D-4981-BEA7-57D3C322BD59}"/>
              </a:ext>
            </a:extLst>
          </p:cNvPr>
          <p:cNvSpPr/>
          <p:nvPr/>
        </p:nvSpPr>
        <p:spPr>
          <a:xfrm>
            <a:off x="2987824" y="6098069"/>
            <a:ext cx="1440160" cy="71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627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331639" y="828560"/>
            <a:ext cx="7492299" cy="653691"/>
          </a:xfrm>
        </p:spPr>
        <p:txBody>
          <a:bodyPr/>
          <a:lstStyle/>
          <a:p>
            <a:r>
              <a:rPr lang="fr-FR" dirty="0"/>
              <a:t>Rapprochement possible</a:t>
            </a:r>
          </a:p>
        </p:txBody>
      </p:sp>
      <p:sp>
        <p:nvSpPr>
          <p:cNvPr id="5" name="Espace réservé du contenu 4"/>
          <p:cNvSpPr>
            <a:spLocks noGrp="1"/>
          </p:cNvSpPr>
          <p:nvPr>
            <p:ph sz="quarter" idx="14"/>
          </p:nvPr>
        </p:nvSpPr>
        <p:spPr>
          <a:xfrm>
            <a:off x="103959" y="1887094"/>
            <a:ext cx="2365724" cy="1999084"/>
          </a:xfrm>
        </p:spPr>
        <p:txBody>
          <a:bodyPr/>
          <a:lstStyle/>
          <a:p>
            <a:r>
              <a:rPr lang="fr-FR" dirty="0"/>
              <a:t>Comparer les informations DUDE</a:t>
            </a:r>
          </a:p>
          <a:p>
            <a:pPr marL="0" indent="0">
              <a:buNone/>
            </a:pPr>
            <a:endParaRPr lang="fr-FR" dirty="0"/>
          </a:p>
          <a:p>
            <a:r>
              <a:rPr lang="fr-FR" dirty="0"/>
              <a:t>Avec les données i-</a:t>
            </a:r>
            <a:r>
              <a:rPr lang="fr-FR" dirty="0" err="1"/>
              <a:t>milo</a:t>
            </a:r>
            <a:endParaRPr lang="fr-FR" dirty="0"/>
          </a:p>
        </p:txBody>
      </p:sp>
      <p:sp>
        <p:nvSpPr>
          <p:cNvPr id="6" name="Espace réservé du contenu 5"/>
          <p:cNvSpPr>
            <a:spLocks noGrp="1"/>
          </p:cNvSpPr>
          <p:nvPr>
            <p:ph sz="quarter" idx="16"/>
          </p:nvPr>
        </p:nvSpPr>
        <p:spPr/>
        <p:txBody>
          <a:bodyPr>
            <a:normAutofit lnSpcReduction="10000"/>
          </a:bodyPr>
          <a:lstStyle/>
          <a:p>
            <a:r>
              <a:rPr lang="fr-FR" dirty="0"/>
              <a:t>Si les informations sont identiques : effectuer le rapprochement</a:t>
            </a:r>
          </a:p>
          <a:p>
            <a:r>
              <a:rPr lang="fr-FR" dirty="0"/>
              <a:t>Si elles sont différentes affecter un conseiller</a:t>
            </a:r>
          </a:p>
          <a:p>
            <a:r>
              <a:rPr lang="fr-FR" dirty="0"/>
              <a:t>Et cliquer sur « ignorer les doublons et créer le dossier »</a:t>
            </a:r>
          </a:p>
          <a:p>
            <a:r>
              <a:rPr lang="fr-FR" dirty="0"/>
              <a:t>Cas particuliers, se référer à la fiche utilisateur régionale.</a:t>
            </a:r>
          </a:p>
        </p:txBody>
      </p:sp>
      <p:pic>
        <p:nvPicPr>
          <p:cNvPr id="7" name="Espace réservé du contenu 6"/>
          <p:cNvPicPr>
            <a:picLocks noGrp="1"/>
          </p:cNvPicPr>
          <p:nvPr>
            <p:ph sz="half" idx="2"/>
          </p:nvPr>
        </p:nvPicPr>
        <p:blipFill rotWithShape="1">
          <a:blip r:embed="rId2"/>
          <a:srcRect l="34381" t="14706" r="35207" b="9412"/>
          <a:stretch/>
        </p:blipFill>
        <p:spPr bwMode="auto">
          <a:xfrm>
            <a:off x="3991412" y="1600200"/>
            <a:ext cx="3351926" cy="4702175"/>
          </a:xfrm>
          <a:prstGeom prst="rect">
            <a:avLst/>
          </a:prstGeom>
          <a:ln>
            <a:noFill/>
          </a:ln>
          <a:extLst>
            <a:ext uri="{53640926-AAD7-44D8-BBD7-CCE9431645EC}">
              <a14:shadowObscured xmlns:a14="http://schemas.microsoft.com/office/drawing/2010/main"/>
            </a:ext>
          </a:extLst>
        </p:spPr>
      </p:pic>
      <p:cxnSp>
        <p:nvCxnSpPr>
          <p:cNvPr id="9" name="Connecteur droit avec flèche 8"/>
          <p:cNvCxnSpPr>
            <a:cxnSpLocks/>
          </p:cNvCxnSpPr>
          <p:nvPr/>
        </p:nvCxnSpPr>
        <p:spPr>
          <a:xfrm>
            <a:off x="899592" y="2270548"/>
            <a:ext cx="3240360" cy="4383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cxnSpLocks/>
          </p:cNvCxnSpPr>
          <p:nvPr/>
        </p:nvCxnSpPr>
        <p:spPr>
          <a:xfrm>
            <a:off x="2195736" y="2888940"/>
            <a:ext cx="1944216" cy="1692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1924062" y="3356992"/>
            <a:ext cx="2215890"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1129947" y="5481228"/>
            <a:ext cx="3802093" cy="54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73C4105-01CE-4FEA-82D5-6AF911C64186}"/>
              </a:ext>
            </a:extLst>
          </p:cNvPr>
          <p:cNvSpPr/>
          <p:nvPr/>
        </p:nvSpPr>
        <p:spPr>
          <a:xfrm>
            <a:off x="165520" y="833166"/>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
        <p:nvSpPr>
          <p:cNvPr id="4" name="Rectangle 3">
            <a:extLst>
              <a:ext uri="{FF2B5EF4-FFF2-40B4-BE49-F238E27FC236}">
                <a16:creationId xmlns:a16="http://schemas.microsoft.com/office/drawing/2014/main" id="{EBBFB37D-51FE-422F-9B85-E200693342A0}"/>
              </a:ext>
            </a:extLst>
          </p:cNvPr>
          <p:cNvSpPr/>
          <p:nvPr/>
        </p:nvSpPr>
        <p:spPr>
          <a:xfrm>
            <a:off x="4181253" y="2382351"/>
            <a:ext cx="129614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F05C0CB-BA01-487C-810B-4F77FF96CDF9}"/>
              </a:ext>
            </a:extLst>
          </p:cNvPr>
          <p:cNvSpPr/>
          <p:nvPr/>
        </p:nvSpPr>
        <p:spPr>
          <a:xfrm>
            <a:off x="4181253" y="4077072"/>
            <a:ext cx="1182835"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62D5FD8-5C61-407F-A1A6-D1C407ED2011}"/>
              </a:ext>
            </a:extLst>
          </p:cNvPr>
          <p:cNvSpPr/>
          <p:nvPr/>
        </p:nvSpPr>
        <p:spPr>
          <a:xfrm>
            <a:off x="4932040" y="5421791"/>
            <a:ext cx="88197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700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normAutofit/>
          </a:bodyPr>
          <a:lstStyle/>
          <a:p>
            <a:r>
              <a:rPr lang="fr-FR" dirty="0"/>
              <a:t>Processus suivi délégué ML</a:t>
            </a:r>
          </a:p>
        </p:txBody>
      </p:sp>
      <p:sp>
        <p:nvSpPr>
          <p:cNvPr id="14" name="Espace réservé du contenu 13"/>
          <p:cNvSpPr>
            <a:spLocks noGrp="1"/>
          </p:cNvSpPr>
          <p:nvPr>
            <p:ph idx="16"/>
          </p:nvPr>
        </p:nvSpPr>
        <p:spPr>
          <a:xfrm>
            <a:off x="189929" y="1844824"/>
            <a:ext cx="8630544" cy="4464496"/>
          </a:xfrm>
          <a:ln>
            <a:solidFill>
              <a:schemeClr val="tx2">
                <a:lumMod val="20000"/>
                <a:lumOff val="80000"/>
              </a:schemeClr>
            </a:solidFill>
          </a:ln>
        </p:spPr>
        <p:txBody>
          <a:bodyPr vert="horz" lIns="91410" tIns="45706" rIns="91410" bIns="45706" rtlCol="0">
            <a:normAutofit/>
          </a:bodyPr>
          <a:lstStyle/>
          <a:p>
            <a:pPr algn="just"/>
            <a:endParaRPr lang="fr-FR" dirty="0"/>
          </a:p>
          <a:p>
            <a:pPr marL="285750" indent="-285750" algn="just">
              <a:buFont typeface="Arial" panose="020B0604020202020204" pitchFamily="34" charset="0"/>
              <a:buChar char="•"/>
            </a:pPr>
            <a:r>
              <a:rPr lang="fr-FR" dirty="0"/>
              <a:t>les jeunes de </a:t>
            </a:r>
            <a:r>
              <a:rPr lang="fr-FR" dirty="0">
                <a:solidFill>
                  <a:srgbClr val="3399FF"/>
                </a:solidFill>
              </a:rPr>
              <a:t>– de 26 ans </a:t>
            </a:r>
            <a:r>
              <a:rPr lang="fr-FR" dirty="0"/>
              <a:t>qui sont confrontés à des difficultés </a:t>
            </a:r>
            <a:r>
              <a:rPr lang="fr-FR" dirty="0">
                <a:solidFill>
                  <a:srgbClr val="3399FF"/>
                </a:solidFill>
              </a:rPr>
              <a:t>d’insertion sociale et professionnelle. </a:t>
            </a:r>
          </a:p>
          <a:p>
            <a:pPr marL="285750" indent="-285750" algn="just">
              <a:buFont typeface="Arial" panose="020B0604020202020204" pitchFamily="34" charset="0"/>
              <a:buChar char="•"/>
            </a:pPr>
            <a:endParaRPr lang="fr-FR" dirty="0"/>
          </a:p>
          <a:p>
            <a:pPr algn="just"/>
            <a:r>
              <a:rPr lang="fr-FR" dirty="0"/>
              <a:t>L’orientation du conseiller Pôle emploi doit tenir compte des </a:t>
            </a:r>
            <a:r>
              <a:rPr lang="fr-FR" dirty="0">
                <a:solidFill>
                  <a:srgbClr val="3399FF"/>
                </a:solidFill>
              </a:rPr>
              <a:t>besoins du jeune </a:t>
            </a:r>
            <a:r>
              <a:rPr lang="fr-FR" dirty="0"/>
              <a:t>en s’appuyant sur le cadre posé par le </a:t>
            </a:r>
            <a:r>
              <a:rPr lang="fr-FR" dirty="0">
                <a:solidFill>
                  <a:srgbClr val="3399FF"/>
                </a:solidFill>
              </a:rPr>
              <a:t>projet local de coopération </a:t>
            </a:r>
            <a:r>
              <a:rPr lang="fr-FR" dirty="0"/>
              <a:t>signé entre l’agence Pôle emploi et la Mission Locale.</a:t>
            </a:r>
          </a:p>
          <a:p>
            <a:pPr marL="285750" indent="-285750" algn="just">
              <a:buFont typeface="Arial" panose="020B0604020202020204" pitchFamily="34" charset="0"/>
              <a:buChar char="•"/>
            </a:pPr>
            <a:endParaRPr lang="fr-FR" dirty="0"/>
          </a:p>
          <a:p>
            <a:pPr indent="273050" algn="just"/>
            <a:r>
              <a:rPr lang="fr-FR" dirty="0"/>
              <a:t>  La délégation de PPAE reste dans tous les cas à </a:t>
            </a:r>
            <a:r>
              <a:rPr lang="fr-FR" dirty="0">
                <a:solidFill>
                  <a:srgbClr val="3399FF"/>
                </a:solidFill>
              </a:rPr>
              <a:t>l’initiative du conseiller de pôle emploi. </a:t>
            </a:r>
          </a:p>
          <a:p>
            <a:pPr algn="just"/>
            <a:r>
              <a:rPr lang="fr-FR" dirty="0">
                <a:solidFill>
                  <a:srgbClr val="3399FF"/>
                </a:solidFill>
              </a:rPr>
              <a:t> </a:t>
            </a:r>
          </a:p>
        </p:txBody>
      </p:sp>
      <p:sp>
        <p:nvSpPr>
          <p:cNvPr id="6" name="Espace réservé du texte 2"/>
          <p:cNvSpPr txBox="1">
            <a:spLocks/>
          </p:cNvSpPr>
          <p:nvPr/>
        </p:nvSpPr>
        <p:spPr>
          <a:xfrm>
            <a:off x="179512" y="836712"/>
            <a:ext cx="8708400" cy="653691"/>
          </a:xfrm>
          <a:prstGeom prst="rect">
            <a:avLst/>
          </a:prstGeom>
          <a:ln>
            <a:solidFill>
              <a:schemeClr val="tx2">
                <a:lumMod val="20000"/>
                <a:lumOff val="80000"/>
              </a:schemeClr>
            </a:solidFill>
          </a:ln>
        </p:spPr>
        <p:txBody>
          <a:bodyPr vert="horz" lIns="91410" tIns="45706" rIns="91410" bIns="45706" rtlCol="0" anchor="ctr">
            <a:normAutofit/>
          </a:bodyPr>
          <a:lstStyle>
            <a:lvl1pPr marL="0" indent="0" algn="l" defTabSz="914110" rtl="0" eaLnBrk="1" latinLnBrk="0" hangingPunct="1">
              <a:spcBef>
                <a:spcPct val="20000"/>
              </a:spcBef>
              <a:buFontTx/>
              <a:buNone/>
              <a:defRPr lang="fr-FR" sz="1800" b="1" i="0" kern="1200" baseline="0" dirty="0" smtClean="0">
                <a:solidFill>
                  <a:srgbClr val="00597C"/>
                </a:solidFill>
                <a:latin typeface="+mn-lt"/>
                <a:ea typeface="+mn-ea"/>
                <a:cs typeface="+mn-cs"/>
              </a:defRPr>
            </a:lvl1pPr>
            <a:lvl2pPr marL="742714" indent="-285660" algn="l" defTabSz="914110" rtl="0" eaLnBrk="1" latinLnBrk="0" hangingPunct="1">
              <a:spcBef>
                <a:spcPct val="20000"/>
              </a:spcBef>
              <a:buFont typeface="Arial" panose="020B0604020202020204" pitchFamily="34" charset="0"/>
              <a:buChar char="•"/>
              <a:defRPr lang="fr-FR" sz="1400" b="1" kern="1200" dirty="0" smtClean="0">
                <a:solidFill>
                  <a:schemeClr val="accent1">
                    <a:lumMod val="50000"/>
                  </a:schemeClr>
                </a:solidFill>
                <a:latin typeface="+mn-lt"/>
                <a:ea typeface="+mn-ea"/>
                <a:cs typeface="+mn-cs"/>
              </a:defRPr>
            </a:lvl2pPr>
            <a:lvl3pPr marL="1142638" indent="-228528" algn="l" defTabSz="914110" rtl="0" eaLnBrk="1" latinLnBrk="0" hangingPunct="1">
              <a:spcBef>
                <a:spcPct val="20000"/>
              </a:spcBef>
              <a:buFont typeface="Wingdings" panose="05000000000000000000" pitchFamily="2" charset="2"/>
              <a:buChar char="ü"/>
              <a:defRPr lang="fr-FR" sz="1300" b="1" kern="1200" dirty="0" smtClean="0">
                <a:solidFill>
                  <a:schemeClr val="accent1">
                    <a:lumMod val="50000"/>
                  </a:schemeClr>
                </a:solidFill>
                <a:latin typeface="+mn-lt"/>
                <a:ea typeface="+mn-ea"/>
                <a:cs typeface="+mn-cs"/>
              </a:defRPr>
            </a:lvl3pPr>
            <a:lvl4pPr marL="1599693" indent="-228528" algn="l" defTabSz="914110" rtl="0" eaLnBrk="1" latinLnBrk="0" hangingPunct="1">
              <a:spcBef>
                <a:spcPct val="20000"/>
              </a:spcBef>
              <a:buFont typeface="Arial" panose="020B0604020202020204" pitchFamily="34" charset="0"/>
              <a:buChar char="•"/>
              <a:defRPr lang="fr-FR" sz="1300" b="0" kern="1200" dirty="0" smtClean="0">
                <a:solidFill>
                  <a:schemeClr val="accent1">
                    <a:lumMod val="50000"/>
                  </a:schemeClr>
                </a:solidFill>
                <a:latin typeface="+mn-lt"/>
                <a:ea typeface="+mn-ea"/>
                <a:cs typeface="+mn-cs"/>
              </a:defRPr>
            </a:lvl4pPr>
            <a:lvl5pPr marL="415838" indent="0" algn="l" defTabSz="914110" rtl="0" eaLnBrk="1" latinLnBrk="0" hangingPunct="1">
              <a:spcBef>
                <a:spcPct val="20000"/>
              </a:spcBef>
              <a:buFont typeface="Calibri" panose="020F0502020204030204" pitchFamily="34" charset="0"/>
              <a:buNone/>
              <a:defRPr lang="fr-FR" sz="1300" b="0" i="1" kern="1200" dirty="0">
                <a:solidFill>
                  <a:schemeClr val="accent1">
                    <a:lumMod val="50000"/>
                  </a:schemeClr>
                </a:solidFill>
                <a:latin typeface="+mn-lt"/>
                <a:ea typeface="+mn-ea"/>
                <a:cs typeface="+mn-cs"/>
              </a:defRPr>
            </a:lvl5pPr>
            <a:lvl6pPr marL="2513804"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861"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14"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69"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fr-FR" dirty="0"/>
          </a:p>
        </p:txBody>
      </p:sp>
      <p:sp>
        <p:nvSpPr>
          <p:cNvPr id="4" name="Rectangle 3"/>
          <p:cNvSpPr/>
          <p:nvPr/>
        </p:nvSpPr>
        <p:spPr>
          <a:xfrm>
            <a:off x="2286000" y="2613392"/>
            <a:ext cx="4572000" cy="707886"/>
          </a:xfrm>
          <a:prstGeom prst="rect">
            <a:avLst/>
          </a:prstGeom>
        </p:spPr>
        <p:txBody>
          <a:bodyPr>
            <a:spAutoFit/>
          </a:bodyPr>
          <a:lstStyle/>
          <a:p>
            <a:endParaRPr lang="fr-FR" dirty="0"/>
          </a:p>
          <a:p>
            <a:r>
              <a:rPr lang="fr-FR" dirty="0"/>
              <a:t> </a:t>
            </a:r>
          </a:p>
        </p:txBody>
      </p:sp>
      <p:sp>
        <p:nvSpPr>
          <p:cNvPr id="5" name="Rectangle 4"/>
          <p:cNvSpPr/>
          <p:nvPr/>
        </p:nvSpPr>
        <p:spPr>
          <a:xfrm>
            <a:off x="189928" y="978891"/>
            <a:ext cx="8708400" cy="369332"/>
          </a:xfrm>
          <a:prstGeom prst="rect">
            <a:avLst/>
          </a:prstGeom>
        </p:spPr>
        <p:txBody>
          <a:bodyPr wrap="square">
            <a:spAutoFit/>
          </a:bodyPr>
          <a:lstStyle/>
          <a:p>
            <a:pPr defTabSz="914110" fontAlgn="auto">
              <a:spcBef>
                <a:spcPct val="20000"/>
              </a:spcBef>
              <a:spcAft>
                <a:spcPts val="0"/>
              </a:spcAft>
            </a:pPr>
            <a:r>
              <a:rPr lang="fr-FR" sz="1800" b="1" dirty="0">
                <a:solidFill>
                  <a:srgbClr val="00597C"/>
                </a:solidFill>
                <a:latin typeface="+mn-lt"/>
                <a:cs typeface="+mn-cs"/>
              </a:rPr>
              <a:t>Quels jeunes peuvent être orientés en délégation de PPAE aux Missions Locales ? </a:t>
            </a:r>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21" y="3791322"/>
            <a:ext cx="285751"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1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259633" y="828560"/>
            <a:ext cx="7564306" cy="653691"/>
          </a:xfrm>
        </p:spPr>
        <p:txBody>
          <a:bodyPr/>
          <a:lstStyle/>
          <a:p>
            <a:r>
              <a:rPr lang="fr-FR" dirty="0"/>
              <a:t>Réaffectation</a:t>
            </a:r>
          </a:p>
        </p:txBody>
      </p:sp>
      <p:pic>
        <p:nvPicPr>
          <p:cNvPr id="7" name="Espace réservé du contenu 6"/>
          <p:cNvPicPr>
            <a:picLocks noGrp="1"/>
          </p:cNvPicPr>
          <p:nvPr>
            <p:ph sz="half" idx="2"/>
          </p:nvPr>
        </p:nvPicPr>
        <p:blipFill rotWithShape="1">
          <a:blip r:embed="rId2"/>
          <a:srcRect l="56879" t="47343" r="15178" b="25015"/>
          <a:stretch/>
        </p:blipFill>
        <p:spPr bwMode="auto">
          <a:xfrm>
            <a:off x="1907704" y="2276872"/>
            <a:ext cx="5843035" cy="3249717"/>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1F72BD5D-A711-4253-9473-626D0E7EB3D3}"/>
              </a:ext>
            </a:extLst>
          </p:cNvPr>
          <p:cNvSpPr/>
          <p:nvPr/>
        </p:nvSpPr>
        <p:spPr>
          <a:xfrm>
            <a:off x="114933" y="828560"/>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Tree>
    <p:extLst>
      <p:ext uri="{BB962C8B-B14F-4D97-AF65-F5344CB8AC3E}">
        <p14:creationId xmlns:p14="http://schemas.microsoft.com/office/powerpoint/2010/main" val="3414092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259631" y="828560"/>
            <a:ext cx="7564307" cy="653691"/>
          </a:xfrm>
        </p:spPr>
        <p:txBody>
          <a:bodyPr/>
          <a:lstStyle/>
          <a:p>
            <a:r>
              <a:rPr lang="fr-FR" dirty="0"/>
              <a:t>Réaffectation</a:t>
            </a:r>
          </a:p>
        </p:txBody>
      </p:sp>
      <p:sp>
        <p:nvSpPr>
          <p:cNvPr id="5" name="Espace réservé du contenu 4"/>
          <p:cNvSpPr>
            <a:spLocks noGrp="1"/>
          </p:cNvSpPr>
          <p:nvPr>
            <p:ph sz="quarter" idx="14"/>
          </p:nvPr>
        </p:nvSpPr>
        <p:spPr>
          <a:xfrm>
            <a:off x="103959" y="1927050"/>
            <a:ext cx="2365724" cy="964699"/>
          </a:xfrm>
        </p:spPr>
        <p:txBody>
          <a:bodyPr>
            <a:normAutofit/>
          </a:bodyPr>
          <a:lstStyle/>
          <a:p>
            <a:r>
              <a:rPr lang="fr-FR" dirty="0"/>
              <a:t>Listes des jeunes envoyés par PE connus de la ML ayant déjà bénéficiés d’une orientation PPAE.</a:t>
            </a:r>
          </a:p>
        </p:txBody>
      </p:sp>
      <p:sp>
        <p:nvSpPr>
          <p:cNvPr id="6" name="Espace réservé du contenu 5"/>
          <p:cNvSpPr>
            <a:spLocks noGrp="1"/>
          </p:cNvSpPr>
          <p:nvPr>
            <p:ph sz="quarter" idx="16"/>
          </p:nvPr>
        </p:nvSpPr>
        <p:spPr>
          <a:xfrm>
            <a:off x="103959" y="3336549"/>
            <a:ext cx="2365724" cy="2967114"/>
          </a:xfrm>
        </p:spPr>
        <p:txBody>
          <a:bodyPr>
            <a:normAutofit lnSpcReduction="10000"/>
          </a:bodyPr>
          <a:lstStyle/>
          <a:p>
            <a:pPr marL="0" indent="0">
              <a:buNone/>
            </a:pPr>
            <a:r>
              <a:rPr lang="fr-FR" dirty="0"/>
              <a:t>Trois statuts possibles :</a:t>
            </a:r>
          </a:p>
          <a:p>
            <a:r>
              <a:rPr lang="fr-FR" dirty="0"/>
              <a:t>Arrêt anticipé : jeune n’ayant pas donné suite à une proposition  antérieure de cotraitance.</a:t>
            </a:r>
          </a:p>
          <a:p>
            <a:r>
              <a:rPr lang="fr-FR" dirty="0"/>
              <a:t>Fin de cotraitance demandée : jeune ayant déjà bénéficié d’un PPAE clôturé dans i-</a:t>
            </a:r>
            <a:r>
              <a:rPr lang="fr-FR" dirty="0" err="1"/>
              <a:t>milo</a:t>
            </a:r>
            <a:r>
              <a:rPr lang="fr-FR" dirty="0"/>
              <a:t>.</a:t>
            </a:r>
          </a:p>
          <a:p>
            <a:r>
              <a:rPr lang="fr-FR" dirty="0"/>
              <a:t>En cours : jeune étant actuellement en dispositif PPAE dans i-</a:t>
            </a:r>
            <a:r>
              <a:rPr lang="fr-FR" dirty="0" err="1"/>
              <a:t>milo</a:t>
            </a:r>
            <a:r>
              <a:rPr lang="fr-FR" dirty="0"/>
              <a:t> mais pas dans Aude.</a:t>
            </a:r>
          </a:p>
        </p:txBody>
      </p:sp>
      <p:pic>
        <p:nvPicPr>
          <p:cNvPr id="7" name="Espace réservé du contenu 6"/>
          <p:cNvPicPr>
            <a:picLocks noGrp="1"/>
          </p:cNvPicPr>
          <p:nvPr>
            <p:ph sz="half" idx="2"/>
          </p:nvPr>
        </p:nvPicPr>
        <p:blipFill rotWithShape="1">
          <a:blip r:embed="rId2"/>
          <a:srcRect l="6449" t="21467" r="31713" b="43540"/>
          <a:stretch/>
        </p:blipFill>
        <p:spPr bwMode="auto">
          <a:xfrm>
            <a:off x="3059833" y="1682310"/>
            <a:ext cx="4896544" cy="1557851"/>
          </a:xfrm>
          <a:prstGeom prst="rect">
            <a:avLst/>
          </a:prstGeom>
          <a:ln>
            <a:noFill/>
          </a:ln>
          <a:extLst>
            <a:ext uri="{53640926-AAD7-44D8-BBD7-CCE9431645EC}">
              <a14:shadowObscured xmlns:a14="http://schemas.microsoft.com/office/drawing/2010/main"/>
            </a:ext>
          </a:extLst>
        </p:spPr>
      </p:pic>
      <p:pic>
        <p:nvPicPr>
          <p:cNvPr id="8" name="Image 7"/>
          <p:cNvPicPr/>
          <p:nvPr/>
        </p:nvPicPr>
        <p:blipFill rotWithShape="1">
          <a:blip r:embed="rId3"/>
          <a:srcRect l="17030" t="31170" r="32870" b="13252"/>
          <a:stretch/>
        </p:blipFill>
        <p:spPr bwMode="auto">
          <a:xfrm>
            <a:off x="3056990" y="3382100"/>
            <a:ext cx="4899387" cy="3055825"/>
          </a:xfrm>
          <a:prstGeom prst="rect">
            <a:avLst/>
          </a:prstGeom>
          <a:ln>
            <a:noFill/>
          </a:ln>
          <a:extLst>
            <a:ext uri="{53640926-AAD7-44D8-BBD7-CCE9431645EC}">
              <a14:shadowObscured xmlns:a14="http://schemas.microsoft.com/office/drawing/2010/main"/>
            </a:ext>
          </a:extLst>
        </p:spPr>
      </p:pic>
      <p:cxnSp>
        <p:nvCxnSpPr>
          <p:cNvPr id="10" name="Connecteur droit avec flèche 9"/>
          <p:cNvCxnSpPr/>
          <p:nvPr/>
        </p:nvCxnSpPr>
        <p:spPr>
          <a:xfrm>
            <a:off x="2195736" y="2420888"/>
            <a:ext cx="3960440" cy="36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59F61BB-D3B4-4B49-97D0-2EFF6598D3F2}"/>
              </a:ext>
            </a:extLst>
          </p:cNvPr>
          <p:cNvSpPr/>
          <p:nvPr/>
        </p:nvSpPr>
        <p:spPr>
          <a:xfrm>
            <a:off x="114933" y="828560"/>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
        <p:nvSpPr>
          <p:cNvPr id="4" name="Rectangle 3">
            <a:extLst>
              <a:ext uri="{FF2B5EF4-FFF2-40B4-BE49-F238E27FC236}">
                <a16:creationId xmlns:a16="http://schemas.microsoft.com/office/drawing/2014/main" id="{B68F0A51-7E5F-415A-98E8-9E8DD95B1F59}"/>
              </a:ext>
            </a:extLst>
          </p:cNvPr>
          <p:cNvSpPr/>
          <p:nvPr/>
        </p:nvSpPr>
        <p:spPr>
          <a:xfrm>
            <a:off x="3131840" y="5661248"/>
            <a:ext cx="93610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4E53797-1A22-4D17-8FB8-57BC7F41741F}"/>
              </a:ext>
            </a:extLst>
          </p:cNvPr>
          <p:cNvSpPr/>
          <p:nvPr/>
        </p:nvSpPr>
        <p:spPr>
          <a:xfrm>
            <a:off x="3131840" y="5877272"/>
            <a:ext cx="86409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79D0E2A-0D19-4413-8CDE-3B52C254CB0F}"/>
              </a:ext>
            </a:extLst>
          </p:cNvPr>
          <p:cNvSpPr/>
          <p:nvPr/>
        </p:nvSpPr>
        <p:spPr>
          <a:xfrm>
            <a:off x="3747137" y="5985027"/>
            <a:ext cx="248799" cy="56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74DE58C-60ED-4C48-ABC0-EFFF1DF2A421}"/>
              </a:ext>
            </a:extLst>
          </p:cNvPr>
          <p:cNvSpPr/>
          <p:nvPr/>
        </p:nvSpPr>
        <p:spPr>
          <a:xfrm>
            <a:off x="3131840" y="6165304"/>
            <a:ext cx="86409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639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187623" y="828560"/>
            <a:ext cx="7636315" cy="653691"/>
          </a:xfrm>
        </p:spPr>
        <p:txBody>
          <a:bodyPr/>
          <a:lstStyle/>
          <a:p>
            <a:r>
              <a:rPr lang="fr-FR" dirty="0"/>
              <a:t>PPAE non initialisé</a:t>
            </a:r>
          </a:p>
        </p:txBody>
      </p:sp>
      <p:sp>
        <p:nvSpPr>
          <p:cNvPr id="5" name="Espace réservé du contenu 4"/>
          <p:cNvSpPr>
            <a:spLocks noGrp="1"/>
          </p:cNvSpPr>
          <p:nvPr>
            <p:ph sz="quarter" idx="14"/>
          </p:nvPr>
        </p:nvSpPr>
        <p:spPr>
          <a:xfrm>
            <a:off x="103959" y="1943202"/>
            <a:ext cx="2365724" cy="1324739"/>
          </a:xfrm>
        </p:spPr>
        <p:txBody>
          <a:bodyPr>
            <a:normAutofit lnSpcReduction="10000"/>
          </a:bodyPr>
          <a:lstStyle/>
          <a:p>
            <a:r>
              <a:rPr lang="fr-FR" dirty="0"/>
              <a:t>Dans le dossier du jeune, onglet dispositif, la date d’entretien d’initialisation correspond à la date d’affectation du jeune par PE.</a:t>
            </a:r>
          </a:p>
        </p:txBody>
      </p:sp>
      <p:sp>
        <p:nvSpPr>
          <p:cNvPr id="6" name="Espace réservé du contenu 5"/>
          <p:cNvSpPr>
            <a:spLocks noGrp="1"/>
          </p:cNvSpPr>
          <p:nvPr>
            <p:ph sz="quarter" idx="16"/>
          </p:nvPr>
        </p:nvSpPr>
        <p:spPr>
          <a:xfrm>
            <a:off x="103959" y="3512663"/>
            <a:ext cx="2365724" cy="2790999"/>
          </a:xfrm>
        </p:spPr>
        <p:txBody>
          <a:bodyPr/>
          <a:lstStyle/>
          <a:p>
            <a:endParaRPr lang="fr-FR" dirty="0"/>
          </a:p>
          <a:p>
            <a:pPr marL="0" indent="0">
              <a:buNone/>
            </a:pPr>
            <a:endParaRPr lang="fr-FR" dirty="0"/>
          </a:p>
          <a:p>
            <a:pPr marL="0" indent="0">
              <a:buNone/>
            </a:pPr>
            <a:r>
              <a:rPr lang="fr-FR" dirty="0"/>
              <a:t>A compter de cette date la ML a 30 jours pour traiter le dossier :</a:t>
            </a:r>
          </a:p>
          <a:p>
            <a:pPr>
              <a:buFontTx/>
              <a:buChar char="-"/>
            </a:pPr>
            <a:r>
              <a:rPr lang="fr-FR" dirty="0"/>
              <a:t>Convoquer : planification d’un entretien d’initialisation PPAE.</a:t>
            </a:r>
          </a:p>
          <a:p>
            <a:pPr>
              <a:buFontTx/>
              <a:buChar char="-"/>
            </a:pPr>
            <a:r>
              <a:rPr lang="fr-FR" dirty="0"/>
              <a:t>Recevoir </a:t>
            </a:r>
          </a:p>
          <a:p>
            <a:pPr>
              <a:buFontTx/>
              <a:buChar char="-"/>
            </a:pPr>
            <a:r>
              <a:rPr lang="fr-FR" dirty="0"/>
              <a:t>Justifier le dossier</a:t>
            </a:r>
          </a:p>
          <a:p>
            <a:pPr>
              <a:buFontTx/>
              <a:buChar char="-"/>
            </a:pPr>
            <a:r>
              <a:rPr lang="fr-FR" dirty="0"/>
              <a:t>Gérer le dispositif </a:t>
            </a:r>
          </a:p>
        </p:txBody>
      </p:sp>
      <p:pic>
        <p:nvPicPr>
          <p:cNvPr id="7" name="Espace réservé du contenu 6"/>
          <p:cNvPicPr>
            <a:picLocks noGrp="1"/>
          </p:cNvPicPr>
          <p:nvPr>
            <p:ph sz="half" idx="2"/>
          </p:nvPr>
        </p:nvPicPr>
        <p:blipFill rotWithShape="1">
          <a:blip r:embed="rId2"/>
          <a:srcRect l="26456" t="33229" r="29728" b="19428"/>
          <a:stretch/>
        </p:blipFill>
        <p:spPr bwMode="auto">
          <a:xfrm>
            <a:off x="2816892" y="2219670"/>
            <a:ext cx="5700965" cy="3463235"/>
          </a:xfrm>
          <a:prstGeom prst="rect">
            <a:avLst/>
          </a:prstGeom>
          <a:ln>
            <a:noFill/>
          </a:ln>
          <a:extLst>
            <a:ext uri="{53640926-AAD7-44D8-BBD7-CCE9431645EC}">
              <a14:shadowObscured xmlns:a14="http://schemas.microsoft.com/office/drawing/2010/main"/>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15" y="3631730"/>
            <a:ext cx="285751"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Connecteur droit avec flèche 12"/>
          <p:cNvCxnSpPr>
            <a:cxnSpLocks/>
          </p:cNvCxnSpPr>
          <p:nvPr/>
        </p:nvCxnSpPr>
        <p:spPr>
          <a:xfrm>
            <a:off x="1907704" y="2670222"/>
            <a:ext cx="3240360" cy="15508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34F614-D3CB-41F0-9744-CBB0901655F4}"/>
              </a:ext>
            </a:extLst>
          </p:cNvPr>
          <p:cNvSpPr/>
          <p:nvPr/>
        </p:nvSpPr>
        <p:spPr>
          <a:xfrm>
            <a:off x="150868" y="843299"/>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Tree>
    <p:extLst>
      <p:ext uri="{BB962C8B-B14F-4D97-AF65-F5344CB8AC3E}">
        <p14:creationId xmlns:p14="http://schemas.microsoft.com/office/powerpoint/2010/main" val="413486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259631" y="828560"/>
            <a:ext cx="7564307" cy="653691"/>
          </a:xfrm>
        </p:spPr>
        <p:txBody>
          <a:bodyPr/>
          <a:lstStyle/>
          <a:p>
            <a:r>
              <a:rPr lang="fr-FR" dirty="0"/>
              <a:t>Planification d’un entretien d’initialisation PPAE</a:t>
            </a:r>
          </a:p>
        </p:txBody>
      </p:sp>
      <p:sp>
        <p:nvSpPr>
          <p:cNvPr id="5" name="Espace réservé du contenu 4"/>
          <p:cNvSpPr>
            <a:spLocks noGrp="1"/>
          </p:cNvSpPr>
          <p:nvPr>
            <p:ph sz="quarter" idx="14"/>
          </p:nvPr>
        </p:nvSpPr>
        <p:spPr>
          <a:xfrm>
            <a:off x="103959" y="2376145"/>
            <a:ext cx="2391088" cy="654392"/>
          </a:xfrm>
        </p:spPr>
        <p:txBody>
          <a:bodyPr/>
          <a:lstStyle/>
          <a:p>
            <a:r>
              <a:rPr lang="fr-FR" dirty="0"/>
              <a:t>Dans le dossier du jeune déclencher un rendez-vous. </a:t>
            </a:r>
          </a:p>
        </p:txBody>
      </p:sp>
      <p:sp>
        <p:nvSpPr>
          <p:cNvPr id="6" name="Espace réservé du contenu 5"/>
          <p:cNvSpPr>
            <a:spLocks noGrp="1"/>
          </p:cNvSpPr>
          <p:nvPr>
            <p:ph sz="quarter" idx="16"/>
          </p:nvPr>
        </p:nvSpPr>
        <p:spPr>
          <a:xfrm>
            <a:off x="129323" y="3233563"/>
            <a:ext cx="2365724" cy="2352173"/>
          </a:xfrm>
        </p:spPr>
        <p:txBody>
          <a:bodyPr>
            <a:normAutofit lnSpcReduction="10000"/>
          </a:bodyPr>
          <a:lstStyle/>
          <a:p>
            <a:endParaRPr lang="fr-FR" dirty="0"/>
          </a:p>
          <a:p>
            <a:r>
              <a:rPr lang="fr-FR" dirty="0"/>
              <a:t>Il est obligatoire que la nature du rendez-vous proposé soit de nature « entretien d’initialisation PPAE »</a:t>
            </a:r>
          </a:p>
          <a:p>
            <a:r>
              <a:rPr lang="fr-FR" dirty="0"/>
              <a:t>La date d’entretien d’initialisation ne doit pas se situer au-delà de 30 jours après la date d’affectation par PE.</a:t>
            </a:r>
          </a:p>
        </p:txBody>
      </p:sp>
      <p:pic>
        <p:nvPicPr>
          <p:cNvPr id="7" name="Espace réservé du contenu 6"/>
          <p:cNvPicPr>
            <a:picLocks noGrp="1"/>
          </p:cNvPicPr>
          <p:nvPr>
            <p:ph sz="half" idx="2"/>
          </p:nvPr>
        </p:nvPicPr>
        <p:blipFill rotWithShape="1">
          <a:blip r:embed="rId2"/>
          <a:srcRect l="29595" t="17055" r="30888" b="24134"/>
          <a:stretch/>
        </p:blipFill>
        <p:spPr bwMode="auto">
          <a:xfrm>
            <a:off x="3707904" y="3497213"/>
            <a:ext cx="3244319" cy="2740745"/>
          </a:xfrm>
          <a:prstGeom prst="rect">
            <a:avLst/>
          </a:prstGeom>
          <a:ln>
            <a:noFill/>
          </a:ln>
          <a:extLst>
            <a:ext uri="{53640926-AAD7-44D8-BBD7-CCE9431645EC}">
              <a14:shadowObscured xmlns:a14="http://schemas.microsoft.com/office/drawing/2010/main"/>
            </a:ext>
          </a:extLst>
        </p:spPr>
      </p:pic>
      <p:pic>
        <p:nvPicPr>
          <p:cNvPr id="8" name="Image 7"/>
          <p:cNvPicPr/>
          <p:nvPr/>
        </p:nvPicPr>
        <p:blipFill rotWithShape="1">
          <a:blip r:embed="rId3"/>
          <a:srcRect l="73413" t="28818" r="17493" b="62948"/>
          <a:stretch/>
        </p:blipFill>
        <p:spPr bwMode="auto">
          <a:xfrm>
            <a:off x="4688015" y="2324236"/>
            <a:ext cx="1069947" cy="652223"/>
          </a:xfrm>
          <a:prstGeom prst="rect">
            <a:avLst/>
          </a:prstGeom>
          <a:ln>
            <a:noFill/>
          </a:ln>
          <a:extLst>
            <a:ext uri="{53640926-AAD7-44D8-BBD7-CCE9431645EC}">
              <a14:shadowObscured xmlns:a14="http://schemas.microsoft.com/office/drawing/2010/main"/>
            </a:ext>
          </a:extLst>
        </p:spPr>
      </p:pic>
      <p:cxnSp>
        <p:nvCxnSpPr>
          <p:cNvPr id="10" name="Connecteur droit avec flèche 9"/>
          <p:cNvCxnSpPr>
            <a:cxnSpLocks/>
          </p:cNvCxnSpPr>
          <p:nvPr/>
        </p:nvCxnSpPr>
        <p:spPr>
          <a:xfrm flipV="1">
            <a:off x="2495047" y="2376145"/>
            <a:ext cx="2364985" cy="5199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355" y="3218382"/>
            <a:ext cx="347301" cy="34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C0FCF490-AAB1-4B12-AB8E-D3B3F8B3BADF}"/>
              </a:ext>
            </a:extLst>
          </p:cNvPr>
          <p:cNvSpPr/>
          <p:nvPr/>
        </p:nvSpPr>
        <p:spPr>
          <a:xfrm>
            <a:off x="114933" y="773736"/>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grpSp>
        <p:nvGrpSpPr>
          <p:cNvPr id="20" name="Groupe 19">
            <a:extLst>
              <a:ext uri="{FF2B5EF4-FFF2-40B4-BE49-F238E27FC236}">
                <a16:creationId xmlns:a16="http://schemas.microsoft.com/office/drawing/2014/main" id="{5A58ECB3-1EFF-48C9-AF01-ABD5AEFC816D}"/>
              </a:ext>
            </a:extLst>
          </p:cNvPr>
          <p:cNvGrpSpPr/>
          <p:nvPr/>
        </p:nvGrpSpPr>
        <p:grpSpPr>
          <a:xfrm>
            <a:off x="178190" y="5585736"/>
            <a:ext cx="901170" cy="867600"/>
            <a:chOff x="4150776" y="5110453"/>
            <a:chExt cx="1116000" cy="1115826"/>
          </a:xfrm>
        </p:grpSpPr>
        <p:sp>
          <p:nvSpPr>
            <p:cNvPr id="21" name="Rectangle 27">
              <a:extLst>
                <a:ext uri="{FF2B5EF4-FFF2-40B4-BE49-F238E27FC236}">
                  <a16:creationId xmlns:a16="http://schemas.microsoft.com/office/drawing/2014/main" id="{79F2C7F7-6454-4B0D-BBC6-8741AE9DB201}"/>
                </a:ext>
              </a:extLst>
            </p:cNvPr>
            <p:cNvSpPr>
              <a:spLocks noChangeArrowheads="1"/>
            </p:cNvSpPr>
            <p:nvPr/>
          </p:nvSpPr>
          <p:spPr bwMode="auto">
            <a:xfrm>
              <a:off x="4150776" y="5949280"/>
              <a:ext cx="1116000" cy="276999"/>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Conseiller ML</a:t>
              </a:r>
            </a:p>
          </p:txBody>
        </p:sp>
        <p:pic>
          <p:nvPicPr>
            <p:cNvPr id="22" name="Picture 16" descr="MCj04348880000[1]">
              <a:extLst>
                <a:ext uri="{FF2B5EF4-FFF2-40B4-BE49-F238E27FC236}">
                  <a16:creationId xmlns:a16="http://schemas.microsoft.com/office/drawing/2014/main" id="{2E8AC879-C0CB-4D56-BB76-0F56AEC40525}"/>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253376" y="5110453"/>
              <a:ext cx="910800" cy="8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a:extLst>
              <a:ext uri="{FF2B5EF4-FFF2-40B4-BE49-F238E27FC236}">
                <a16:creationId xmlns:a16="http://schemas.microsoft.com/office/drawing/2014/main" id="{65BD436E-D891-4821-BCFC-B5A4AE61708D}"/>
              </a:ext>
            </a:extLst>
          </p:cNvPr>
          <p:cNvSpPr/>
          <p:nvPr/>
        </p:nvSpPr>
        <p:spPr>
          <a:xfrm>
            <a:off x="1259631" y="1616605"/>
            <a:ext cx="7560521" cy="541269"/>
          </a:xfrm>
          <a:prstGeom prst="rect">
            <a:avLst/>
          </a:prstGeom>
          <a:solidFill>
            <a:srgbClr val="E9E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VERIFIER QUE LE JEUNE NE SOIT PAS EN ACCOMPAGNEMENT OU DISPOSITIF (PACEA/GJ/IEJ)</a:t>
            </a:r>
          </a:p>
        </p:txBody>
      </p:sp>
      <p:pic>
        <p:nvPicPr>
          <p:cNvPr id="19" name="Picture 3">
            <a:extLst>
              <a:ext uri="{FF2B5EF4-FFF2-40B4-BE49-F238E27FC236}">
                <a16:creationId xmlns:a16="http://schemas.microsoft.com/office/drawing/2014/main" id="{6D18E5F2-FEB7-402F-8ECC-D05F4E536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185" y="1700522"/>
            <a:ext cx="347301" cy="34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FFE2764C-04F5-479E-966B-547D95103D93}"/>
              </a:ext>
            </a:extLst>
          </p:cNvPr>
          <p:cNvSpPr/>
          <p:nvPr/>
        </p:nvSpPr>
        <p:spPr>
          <a:xfrm>
            <a:off x="4067944" y="4293096"/>
            <a:ext cx="79208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6910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187623" y="828560"/>
            <a:ext cx="7636315" cy="653691"/>
          </a:xfrm>
        </p:spPr>
        <p:txBody>
          <a:bodyPr/>
          <a:lstStyle/>
          <a:p>
            <a:r>
              <a:rPr lang="fr-FR" dirty="0"/>
              <a:t>Convocation à un entretien d’initialisation PPAE</a:t>
            </a:r>
          </a:p>
        </p:txBody>
      </p:sp>
      <p:sp>
        <p:nvSpPr>
          <p:cNvPr id="5" name="Espace réservé du contenu 4"/>
          <p:cNvSpPr>
            <a:spLocks noGrp="1"/>
          </p:cNvSpPr>
          <p:nvPr>
            <p:ph sz="quarter" idx="14"/>
          </p:nvPr>
        </p:nvSpPr>
        <p:spPr>
          <a:xfrm>
            <a:off x="117132" y="2644704"/>
            <a:ext cx="2365724" cy="2285973"/>
          </a:xfrm>
        </p:spPr>
        <p:txBody>
          <a:bodyPr/>
          <a:lstStyle/>
          <a:p>
            <a:r>
              <a:rPr lang="fr-FR" dirty="0"/>
              <a:t>Dans le dossier du jeune, onglet dispositif et parcours, cliquer sur le menu hamburger pour l’édition de la convocation.</a:t>
            </a:r>
          </a:p>
        </p:txBody>
      </p:sp>
      <p:pic>
        <p:nvPicPr>
          <p:cNvPr id="7" name="Espace réservé du contenu 6"/>
          <p:cNvPicPr>
            <a:picLocks noGrp="1"/>
          </p:cNvPicPr>
          <p:nvPr>
            <p:ph sz="half" idx="2"/>
          </p:nvPr>
        </p:nvPicPr>
        <p:blipFill rotWithShape="1">
          <a:blip r:embed="rId2"/>
          <a:srcRect l="26290" t="45578" r="29399" b="15605"/>
          <a:stretch/>
        </p:blipFill>
        <p:spPr bwMode="auto">
          <a:xfrm>
            <a:off x="2987824" y="2420888"/>
            <a:ext cx="5765371" cy="2839541"/>
          </a:xfrm>
          <a:prstGeom prst="rect">
            <a:avLst/>
          </a:prstGeom>
          <a:ln>
            <a:noFill/>
          </a:ln>
          <a:extLst>
            <a:ext uri="{53640926-AAD7-44D8-BBD7-CCE9431645EC}">
              <a14:shadowObscured xmlns:a14="http://schemas.microsoft.com/office/drawing/2010/main"/>
            </a:ext>
          </a:extLst>
        </p:spPr>
      </p:pic>
      <p:cxnSp>
        <p:nvCxnSpPr>
          <p:cNvPr id="9" name="Connecteur droit avec flèche 8"/>
          <p:cNvCxnSpPr/>
          <p:nvPr/>
        </p:nvCxnSpPr>
        <p:spPr>
          <a:xfrm>
            <a:off x="1835696" y="3356992"/>
            <a:ext cx="6336704" cy="72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0574E83-1558-42A7-B4E0-08E27C235728}"/>
              </a:ext>
            </a:extLst>
          </p:cNvPr>
          <p:cNvSpPr/>
          <p:nvPr/>
        </p:nvSpPr>
        <p:spPr>
          <a:xfrm>
            <a:off x="114933" y="773736"/>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Tree>
    <p:extLst>
      <p:ext uri="{BB962C8B-B14F-4D97-AF65-F5344CB8AC3E}">
        <p14:creationId xmlns:p14="http://schemas.microsoft.com/office/powerpoint/2010/main" val="498616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259631" y="828560"/>
            <a:ext cx="7564307" cy="653691"/>
          </a:xfrm>
        </p:spPr>
        <p:txBody>
          <a:bodyPr/>
          <a:lstStyle/>
          <a:p>
            <a:r>
              <a:rPr lang="fr-FR" dirty="0"/>
              <a:t>Suite à l’entretien d’initialisation</a:t>
            </a:r>
          </a:p>
        </p:txBody>
      </p:sp>
      <p:pic>
        <p:nvPicPr>
          <p:cNvPr id="7" name="Espace réservé du contenu 6"/>
          <p:cNvPicPr>
            <a:picLocks noGrp="1"/>
          </p:cNvPicPr>
          <p:nvPr>
            <p:ph sz="half" idx="2"/>
          </p:nvPr>
        </p:nvPicPr>
        <p:blipFill rotWithShape="1">
          <a:blip r:embed="rId2"/>
          <a:srcRect l="21330" t="51461" r="29068" b="32072"/>
          <a:stretch/>
        </p:blipFill>
        <p:spPr bwMode="auto">
          <a:xfrm>
            <a:off x="208240" y="2924944"/>
            <a:ext cx="8611912" cy="160740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20ED195F-1D55-4113-990D-2D7056C9B724}"/>
              </a:ext>
            </a:extLst>
          </p:cNvPr>
          <p:cNvSpPr/>
          <p:nvPr/>
        </p:nvSpPr>
        <p:spPr>
          <a:xfrm>
            <a:off x="114933" y="773736"/>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Tree>
    <p:extLst>
      <p:ext uri="{BB962C8B-B14F-4D97-AF65-F5344CB8AC3E}">
        <p14:creationId xmlns:p14="http://schemas.microsoft.com/office/powerpoint/2010/main" val="182105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Processus suivi délégué ML</a:t>
            </a:r>
            <a:endParaRPr lang="fr-FR" dirty="0"/>
          </a:p>
        </p:txBody>
      </p:sp>
      <p:sp>
        <p:nvSpPr>
          <p:cNvPr id="3" name="Espace réservé du texte 2"/>
          <p:cNvSpPr>
            <a:spLocks noGrp="1"/>
          </p:cNvSpPr>
          <p:nvPr>
            <p:ph type="body" sz="quarter" idx="13"/>
          </p:nvPr>
        </p:nvSpPr>
        <p:spPr>
          <a:xfrm>
            <a:off x="1331639" y="828560"/>
            <a:ext cx="7492299" cy="653691"/>
          </a:xfrm>
        </p:spPr>
        <p:txBody>
          <a:bodyPr/>
          <a:lstStyle/>
          <a:p>
            <a:r>
              <a:rPr lang="fr-FR" dirty="0"/>
              <a:t>Présent à convocation</a:t>
            </a:r>
          </a:p>
        </p:txBody>
      </p:sp>
      <p:sp>
        <p:nvSpPr>
          <p:cNvPr id="5" name="Espace réservé du contenu 4"/>
          <p:cNvSpPr>
            <a:spLocks noGrp="1"/>
          </p:cNvSpPr>
          <p:nvPr>
            <p:ph sz="quarter" idx="14"/>
          </p:nvPr>
        </p:nvSpPr>
        <p:spPr>
          <a:xfrm>
            <a:off x="114933" y="1826403"/>
            <a:ext cx="8716193" cy="820683"/>
          </a:xfrm>
        </p:spPr>
        <p:txBody>
          <a:bodyPr>
            <a:normAutofit fontScale="92500" lnSpcReduction="20000"/>
          </a:bodyPr>
          <a:lstStyle/>
          <a:p>
            <a:pPr marL="0" indent="0">
              <a:buNone/>
            </a:pPr>
            <a:r>
              <a:rPr lang="fr-FR" dirty="0"/>
              <a:t>Etapes préalable à la mise en place du dispositif :</a:t>
            </a:r>
          </a:p>
          <a:p>
            <a:pPr>
              <a:buFont typeface="Arial" panose="020B0604020202020204" pitchFamily="34" charset="0"/>
              <a:buChar char="•"/>
            </a:pPr>
            <a:r>
              <a:rPr lang="fr-FR" dirty="0"/>
              <a:t>Gérer le rendez-vous </a:t>
            </a:r>
          </a:p>
          <a:p>
            <a:pPr>
              <a:buFont typeface="Arial" panose="020B0604020202020204" pitchFamily="34" charset="0"/>
              <a:buChar char="•"/>
            </a:pPr>
            <a:r>
              <a:rPr lang="fr-FR" dirty="0"/>
              <a:t>Justifier le dossier : la justification du dossier provoque un événement dont la nature doit être obligatoirement de type entretien (individuel, collective ou atelier)</a:t>
            </a:r>
          </a:p>
          <a:p>
            <a:pPr marL="0" indent="0">
              <a:buNone/>
            </a:pPr>
            <a:endParaRPr lang="fr-FR" dirty="0"/>
          </a:p>
        </p:txBody>
      </p:sp>
      <p:pic>
        <p:nvPicPr>
          <p:cNvPr id="9" name="Espace réservé du contenu 8"/>
          <p:cNvPicPr>
            <a:picLocks noGrp="1"/>
          </p:cNvPicPr>
          <p:nvPr>
            <p:ph sz="half" idx="2"/>
          </p:nvPr>
        </p:nvPicPr>
        <p:blipFill rotWithShape="1">
          <a:blip r:embed="rId2"/>
          <a:srcRect l="26290" t="35875" r="29398" b="15605"/>
          <a:stretch/>
        </p:blipFill>
        <p:spPr bwMode="auto">
          <a:xfrm>
            <a:off x="1187624" y="2749625"/>
            <a:ext cx="5940268" cy="3665463"/>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B40B3276-3383-4D7B-A8A2-04401208FD72}"/>
              </a:ext>
            </a:extLst>
          </p:cNvPr>
          <p:cNvSpPr/>
          <p:nvPr/>
        </p:nvSpPr>
        <p:spPr>
          <a:xfrm>
            <a:off x="114933" y="773736"/>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Tree>
    <p:extLst>
      <p:ext uri="{BB962C8B-B14F-4D97-AF65-F5344CB8AC3E}">
        <p14:creationId xmlns:p14="http://schemas.microsoft.com/office/powerpoint/2010/main" val="2075601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259631" y="828560"/>
            <a:ext cx="7564307" cy="653691"/>
          </a:xfrm>
        </p:spPr>
        <p:txBody>
          <a:bodyPr/>
          <a:lstStyle/>
          <a:p>
            <a:r>
              <a:rPr lang="fr-FR" dirty="0"/>
              <a:t>Absent convocation </a:t>
            </a:r>
          </a:p>
        </p:txBody>
      </p:sp>
      <p:sp>
        <p:nvSpPr>
          <p:cNvPr id="5" name="Espace réservé du contenu 4"/>
          <p:cNvSpPr>
            <a:spLocks noGrp="1"/>
          </p:cNvSpPr>
          <p:nvPr>
            <p:ph sz="quarter" idx="14"/>
          </p:nvPr>
        </p:nvSpPr>
        <p:spPr>
          <a:xfrm>
            <a:off x="103959" y="1834699"/>
            <a:ext cx="2365724" cy="1956308"/>
          </a:xfrm>
        </p:spPr>
        <p:txBody>
          <a:bodyPr/>
          <a:lstStyle/>
          <a:p>
            <a:r>
              <a:rPr lang="fr-FR" dirty="0"/>
              <a:t>Pour les Absents à convocation</a:t>
            </a:r>
          </a:p>
          <a:p>
            <a:r>
              <a:rPr lang="fr-FR" dirty="0"/>
              <a:t>Accéder au suivi des DE en Cotraitance</a:t>
            </a:r>
          </a:p>
        </p:txBody>
      </p:sp>
      <p:sp>
        <p:nvSpPr>
          <p:cNvPr id="6" name="Espace réservé du contenu 5"/>
          <p:cNvSpPr>
            <a:spLocks noGrp="1"/>
          </p:cNvSpPr>
          <p:nvPr>
            <p:ph sz="quarter" idx="16"/>
          </p:nvPr>
        </p:nvSpPr>
        <p:spPr/>
        <p:txBody>
          <a:bodyPr/>
          <a:lstStyle/>
          <a:p>
            <a:r>
              <a:rPr lang="fr-FR" dirty="0"/>
              <a:t>Demander l’arrêt de la cotraitance</a:t>
            </a:r>
          </a:p>
          <a:p>
            <a:endParaRPr lang="fr-FR" dirty="0"/>
          </a:p>
        </p:txBody>
      </p:sp>
      <p:pic>
        <p:nvPicPr>
          <p:cNvPr id="7" name="Espace réservé du contenu 6"/>
          <p:cNvPicPr>
            <a:picLocks noGrp="1"/>
          </p:cNvPicPr>
          <p:nvPr>
            <p:ph sz="half" idx="2"/>
          </p:nvPr>
        </p:nvPicPr>
        <p:blipFill rotWithShape="1">
          <a:blip r:embed="rId2"/>
          <a:srcRect l="45635" t="16468" r="31217" b="57949"/>
          <a:stretch/>
        </p:blipFill>
        <p:spPr bwMode="auto">
          <a:xfrm>
            <a:off x="4355976" y="1654847"/>
            <a:ext cx="2160240" cy="1811125"/>
          </a:xfrm>
          <a:prstGeom prst="rect">
            <a:avLst/>
          </a:prstGeom>
          <a:ln>
            <a:noFill/>
          </a:ln>
          <a:extLst>
            <a:ext uri="{53640926-AAD7-44D8-BBD7-CCE9431645EC}">
              <a14:shadowObscured xmlns:a14="http://schemas.microsoft.com/office/drawing/2010/main"/>
            </a:ext>
          </a:extLst>
        </p:spPr>
      </p:pic>
      <p:cxnSp>
        <p:nvCxnSpPr>
          <p:cNvPr id="10" name="Connecteur droit avec flèche 9"/>
          <p:cNvCxnSpPr>
            <a:cxnSpLocks/>
          </p:cNvCxnSpPr>
          <p:nvPr/>
        </p:nvCxnSpPr>
        <p:spPr>
          <a:xfrm>
            <a:off x="1259631" y="2672425"/>
            <a:ext cx="3096345" cy="6125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Espace réservé du contenu 6"/>
          <p:cNvPicPr>
            <a:picLocks/>
          </p:cNvPicPr>
          <p:nvPr/>
        </p:nvPicPr>
        <p:blipFill rotWithShape="1">
          <a:blip r:embed="rId3"/>
          <a:srcRect l="17030" t="28524" r="33366" b="22074"/>
          <a:stretch/>
        </p:blipFill>
        <p:spPr bwMode="auto">
          <a:xfrm>
            <a:off x="3491880" y="3791006"/>
            <a:ext cx="4487399" cy="2512656"/>
          </a:xfrm>
          <a:prstGeom prst="rect">
            <a:avLst/>
          </a:prstGeom>
          <a:ln>
            <a:noFill/>
          </a:ln>
          <a:extLst>
            <a:ext uri="{53640926-AAD7-44D8-BBD7-CCE9431645EC}">
              <a14:shadowObscured xmlns:a14="http://schemas.microsoft.com/office/drawing/2010/main"/>
            </a:ext>
          </a:extLst>
        </p:spPr>
      </p:pic>
      <p:cxnSp>
        <p:nvCxnSpPr>
          <p:cNvPr id="17" name="Connecteur droit avec flèche 16"/>
          <p:cNvCxnSpPr/>
          <p:nvPr/>
        </p:nvCxnSpPr>
        <p:spPr>
          <a:xfrm>
            <a:off x="1259632" y="4365104"/>
            <a:ext cx="6048672" cy="1656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4577DD7-F1C5-48DF-B354-39A6771CDDF0}"/>
              </a:ext>
            </a:extLst>
          </p:cNvPr>
          <p:cNvSpPr/>
          <p:nvPr/>
        </p:nvSpPr>
        <p:spPr>
          <a:xfrm>
            <a:off x="114933" y="773736"/>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
        <p:nvSpPr>
          <p:cNvPr id="4" name="Rectangle 3">
            <a:extLst>
              <a:ext uri="{FF2B5EF4-FFF2-40B4-BE49-F238E27FC236}">
                <a16:creationId xmlns:a16="http://schemas.microsoft.com/office/drawing/2014/main" id="{BF9330E2-20C6-4553-94E7-106D7939E0E8}"/>
              </a:ext>
            </a:extLst>
          </p:cNvPr>
          <p:cNvSpPr/>
          <p:nvPr/>
        </p:nvSpPr>
        <p:spPr>
          <a:xfrm>
            <a:off x="3563888" y="5733256"/>
            <a:ext cx="7200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108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187624" y="828560"/>
            <a:ext cx="7636314" cy="653691"/>
          </a:xfrm>
        </p:spPr>
        <p:txBody>
          <a:bodyPr/>
          <a:lstStyle/>
          <a:p>
            <a:r>
              <a:rPr lang="fr-FR" dirty="0"/>
              <a:t>Absence Convocation </a:t>
            </a:r>
          </a:p>
        </p:txBody>
      </p:sp>
      <p:sp>
        <p:nvSpPr>
          <p:cNvPr id="5" name="Espace réservé du contenu 4"/>
          <p:cNvSpPr>
            <a:spLocks noGrp="1"/>
          </p:cNvSpPr>
          <p:nvPr>
            <p:ph sz="quarter" idx="14"/>
          </p:nvPr>
        </p:nvSpPr>
        <p:spPr>
          <a:xfrm>
            <a:off x="88433" y="1833761"/>
            <a:ext cx="2251319" cy="1856913"/>
          </a:xfrm>
        </p:spPr>
        <p:txBody>
          <a:bodyPr/>
          <a:lstStyle/>
          <a:p>
            <a:r>
              <a:rPr lang="fr-FR" dirty="0"/>
              <a:t>Le motif de fin de cotraitance : Absence à convocation</a:t>
            </a:r>
          </a:p>
        </p:txBody>
      </p:sp>
      <p:sp>
        <p:nvSpPr>
          <p:cNvPr id="6" name="Espace réservé du contenu 5"/>
          <p:cNvSpPr>
            <a:spLocks noGrp="1"/>
          </p:cNvSpPr>
          <p:nvPr>
            <p:ph sz="quarter" idx="16"/>
          </p:nvPr>
        </p:nvSpPr>
        <p:spPr>
          <a:ln>
            <a:solidFill>
              <a:srgbClr val="FF0000"/>
            </a:solidFill>
          </a:ln>
        </p:spPr>
        <p:txBody>
          <a:bodyPr/>
          <a:lstStyle/>
          <a:p>
            <a:r>
              <a:rPr lang="fr-FR" dirty="0"/>
              <a:t>En cas de présence au rendez vous d’initialisation PPAE et de refus du dispositif. Par le jeune, motif : abandon du  jeune.</a:t>
            </a:r>
          </a:p>
          <a:p>
            <a:r>
              <a:rPr lang="fr-FR" dirty="0"/>
              <a:t>Si le jeune est déjà en accompagnement, motif : abandon du jeune.</a:t>
            </a:r>
          </a:p>
          <a:p>
            <a:pPr marL="0" indent="0">
              <a:buNone/>
            </a:pPr>
            <a:r>
              <a:rPr lang="fr-FR" dirty="0"/>
              <a:t>En attendant de nouveau motif…</a:t>
            </a:r>
          </a:p>
        </p:txBody>
      </p:sp>
      <p:pic>
        <p:nvPicPr>
          <p:cNvPr id="7" name="Espace réservé du contenu 6"/>
          <p:cNvPicPr>
            <a:picLocks noGrp="1"/>
          </p:cNvPicPr>
          <p:nvPr>
            <p:ph sz="half" idx="2"/>
          </p:nvPr>
        </p:nvPicPr>
        <p:blipFill rotWithShape="1">
          <a:blip r:embed="rId2"/>
          <a:srcRect l="34888" t="18526" r="34854" b="40306"/>
          <a:stretch/>
        </p:blipFill>
        <p:spPr bwMode="auto">
          <a:xfrm>
            <a:off x="3697364" y="1666286"/>
            <a:ext cx="3936914" cy="3011522"/>
          </a:xfrm>
          <a:prstGeom prst="rect">
            <a:avLst/>
          </a:prstGeom>
          <a:ln>
            <a:noFill/>
          </a:ln>
          <a:extLst>
            <a:ext uri="{53640926-AAD7-44D8-BBD7-CCE9431645EC}">
              <a14:shadowObscured xmlns:a14="http://schemas.microsoft.com/office/drawing/2010/main"/>
            </a:ext>
          </a:extLst>
        </p:spPr>
      </p:pic>
      <p:cxnSp>
        <p:nvCxnSpPr>
          <p:cNvPr id="11" name="Connecteur droit avec flèche 10"/>
          <p:cNvCxnSpPr/>
          <p:nvPr/>
        </p:nvCxnSpPr>
        <p:spPr>
          <a:xfrm>
            <a:off x="1331640" y="2204864"/>
            <a:ext cx="2664296" cy="1865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771800" y="4869160"/>
            <a:ext cx="5400600" cy="1015663"/>
          </a:xfrm>
          <a:prstGeom prst="rect">
            <a:avLst/>
          </a:prstGeom>
          <a:noFill/>
        </p:spPr>
        <p:txBody>
          <a:bodyPr wrap="square" rtlCol="0">
            <a:spAutoFit/>
          </a:bodyPr>
          <a:lstStyle/>
          <a:p>
            <a:r>
              <a:rPr lang="fr-FR" dirty="0"/>
              <a:t>   </a:t>
            </a:r>
          </a:p>
          <a:p>
            <a:endParaRPr lang="fr-FR" dirty="0"/>
          </a:p>
          <a:p>
            <a:endParaRPr lang="fr-FR"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708" y="5111746"/>
            <a:ext cx="285751"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2915816" y="4965987"/>
            <a:ext cx="4824536" cy="1015663"/>
          </a:xfrm>
          <a:prstGeom prst="rect">
            <a:avLst/>
          </a:prstGeom>
          <a:noFill/>
        </p:spPr>
        <p:txBody>
          <a:bodyPr wrap="square" rtlCol="0">
            <a:spAutoFit/>
          </a:bodyPr>
          <a:lstStyle/>
          <a:p>
            <a:pPr algn="ctr"/>
            <a:r>
              <a:rPr lang="fr-FR" dirty="0"/>
              <a:t>         Toute demande de fin de cotraitance doit s’effectuer depuis l’onglet cotraitance</a:t>
            </a:r>
          </a:p>
        </p:txBody>
      </p:sp>
      <p:sp>
        <p:nvSpPr>
          <p:cNvPr id="12" name="Rectangle 11">
            <a:extLst>
              <a:ext uri="{FF2B5EF4-FFF2-40B4-BE49-F238E27FC236}">
                <a16:creationId xmlns:a16="http://schemas.microsoft.com/office/drawing/2014/main" id="{EFFFC9EE-253E-4E2F-B511-7E3B7C0F92FD}"/>
              </a:ext>
            </a:extLst>
          </p:cNvPr>
          <p:cNvSpPr/>
          <p:nvPr/>
        </p:nvSpPr>
        <p:spPr>
          <a:xfrm>
            <a:off x="114933" y="773736"/>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
        <p:nvSpPr>
          <p:cNvPr id="4" name="Rectangle 3">
            <a:extLst>
              <a:ext uri="{FF2B5EF4-FFF2-40B4-BE49-F238E27FC236}">
                <a16:creationId xmlns:a16="http://schemas.microsoft.com/office/drawing/2014/main" id="{F44D5687-CFCF-41A6-8251-5D0E93DF89EA}"/>
              </a:ext>
            </a:extLst>
          </p:cNvPr>
          <p:cNvSpPr/>
          <p:nvPr/>
        </p:nvSpPr>
        <p:spPr>
          <a:xfrm>
            <a:off x="3851920" y="2636912"/>
            <a:ext cx="194421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379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187625" y="1017725"/>
            <a:ext cx="7617652" cy="611075"/>
          </a:xfrm>
        </p:spPr>
        <p:txBody>
          <a:bodyPr/>
          <a:lstStyle/>
          <a:p>
            <a:r>
              <a:rPr lang="fr-FR" dirty="0"/>
              <a:t>Etape 3 : sortie du suivi délégué – Traitement des alertes</a:t>
            </a:r>
          </a:p>
        </p:txBody>
      </p:sp>
      <p:sp>
        <p:nvSpPr>
          <p:cNvPr id="10" name="Espace réservé du contenu 12"/>
          <p:cNvSpPr>
            <a:spLocks noGrp="1"/>
          </p:cNvSpPr>
          <p:nvPr>
            <p:ph sz="quarter" idx="15"/>
          </p:nvPr>
        </p:nvSpPr>
        <p:spPr>
          <a:xfrm>
            <a:off x="107504" y="836712"/>
            <a:ext cx="964427" cy="964800"/>
          </a:xfrm>
        </p:spPr>
        <p:txBody>
          <a:bodyPr/>
          <a:lstStyle/>
          <a:p>
            <a:r>
              <a:rPr lang="fr-FR" dirty="0"/>
              <a:t>DUDE</a:t>
            </a:r>
          </a:p>
        </p:txBody>
      </p:sp>
      <p:pic>
        <p:nvPicPr>
          <p:cNvPr id="4099" name="Picture 3"/>
          <p:cNvPicPr>
            <a:picLocks noGrp="1" noChangeAspect="1" noChangeArrowheads="1"/>
          </p:cNvPicPr>
          <p:nvPr>
            <p:ph idx="16"/>
          </p:nvPr>
        </p:nvPicPr>
        <p:blipFill>
          <a:blip r:embed="rId2">
            <a:extLst>
              <a:ext uri="{28A0092B-C50C-407E-A947-70E740481C1C}">
                <a14:useLocalDpi xmlns:a14="http://schemas.microsoft.com/office/drawing/2010/main" val="0"/>
              </a:ext>
            </a:extLst>
          </a:blip>
          <a:srcRect/>
          <a:stretch>
            <a:fillRect/>
          </a:stretch>
        </p:blipFill>
        <p:spPr bwMode="auto">
          <a:xfrm>
            <a:off x="359656" y="2276872"/>
            <a:ext cx="80295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e 11"/>
          <p:cNvGrpSpPr/>
          <p:nvPr/>
        </p:nvGrpSpPr>
        <p:grpSpPr>
          <a:xfrm>
            <a:off x="251520" y="4990932"/>
            <a:ext cx="1116000" cy="1235352"/>
            <a:chOff x="251520" y="4990928"/>
            <a:chExt cx="1116000" cy="1235351"/>
          </a:xfrm>
        </p:grpSpPr>
        <p:grpSp>
          <p:nvGrpSpPr>
            <p:cNvPr id="13" name="Groupe 12"/>
            <p:cNvGrpSpPr/>
            <p:nvPr/>
          </p:nvGrpSpPr>
          <p:grpSpPr>
            <a:xfrm>
              <a:off x="354120" y="4990928"/>
              <a:ext cx="910800" cy="923202"/>
              <a:chOff x="3222234" y="2174405"/>
              <a:chExt cx="1371600" cy="1098000"/>
            </a:xfrm>
          </p:grpSpPr>
          <p:pic>
            <p:nvPicPr>
              <p:cNvPr id="17" name="Picture 3" descr="D:\Documents and Settings\IFGU0800\Mes documents\Mes images\Personnages\j0433941[1].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234" y="2174405"/>
                <a:ext cx="1371600" cy="109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D:\Documents and Settings\IFGU0800\Mes documents\Mes images\LOGOS\Sans titre.bmp"/>
              <p:cNvPicPr>
                <a:picLocks noChangeAspect="1" noChangeArrowheads="1"/>
              </p:cNvPicPr>
              <p:nvPr/>
            </p:nvPicPr>
            <p:blipFill>
              <a:blip r:embed="rId4"/>
              <a:srcRect/>
              <a:stretch>
                <a:fillRect/>
              </a:stretch>
            </p:blipFill>
            <p:spPr bwMode="auto">
              <a:xfrm rot="1215233">
                <a:off x="4172609" y="2946559"/>
                <a:ext cx="195072" cy="121024"/>
              </a:xfrm>
              <a:prstGeom prst="rect">
                <a:avLst/>
              </a:prstGeom>
              <a:noFill/>
              <a:effectLst>
                <a:outerShdw blurRad="50800" dist="38100" dir="2700000" algn="tl" rotWithShape="0">
                  <a:prstClr val="black">
                    <a:alpha val="40000"/>
                  </a:prstClr>
                </a:outerShdw>
              </a:effectLst>
            </p:spPr>
          </p:pic>
        </p:grpSp>
        <p:sp>
          <p:nvSpPr>
            <p:cNvPr id="16" name="Rectangle 27"/>
            <p:cNvSpPr>
              <a:spLocks noChangeArrowheads="1"/>
            </p:cNvSpPr>
            <p:nvPr/>
          </p:nvSpPr>
          <p:spPr bwMode="auto">
            <a:xfrm>
              <a:off x="251520" y="5949280"/>
              <a:ext cx="1116000" cy="276999"/>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Conseiller PE</a:t>
              </a:r>
            </a:p>
          </p:txBody>
        </p:sp>
      </p:grpSp>
    </p:spTree>
    <p:extLst>
      <p:ext uri="{BB962C8B-B14F-4D97-AF65-F5344CB8AC3E}">
        <p14:creationId xmlns:p14="http://schemas.microsoft.com/office/powerpoint/2010/main" val="316302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187625" y="1017725"/>
            <a:ext cx="7617652" cy="611075"/>
          </a:xfrm>
        </p:spPr>
        <p:txBody>
          <a:bodyPr/>
          <a:lstStyle/>
          <a:p>
            <a:r>
              <a:rPr lang="fr-FR" dirty="0"/>
              <a:t>Etape 1 : orientation des jeunes en suivi délégué ML</a:t>
            </a:r>
          </a:p>
        </p:txBody>
      </p:sp>
      <p:sp>
        <p:nvSpPr>
          <p:cNvPr id="10" name="Espace réservé du contenu 12"/>
          <p:cNvSpPr>
            <a:spLocks noGrp="1"/>
          </p:cNvSpPr>
          <p:nvPr>
            <p:ph sz="quarter" idx="15"/>
          </p:nvPr>
        </p:nvSpPr>
        <p:spPr>
          <a:xfrm>
            <a:off x="107504" y="836712"/>
            <a:ext cx="964427" cy="964800"/>
          </a:xfrm>
        </p:spPr>
        <p:txBody>
          <a:bodyPr/>
          <a:lstStyle/>
          <a:p>
            <a:r>
              <a:rPr lang="fr-FR" dirty="0"/>
              <a:t>AUDE</a:t>
            </a:r>
          </a:p>
        </p:txBody>
      </p:sp>
      <p:grpSp>
        <p:nvGrpSpPr>
          <p:cNvPr id="16" name="Groupe 15"/>
          <p:cNvGrpSpPr/>
          <p:nvPr/>
        </p:nvGrpSpPr>
        <p:grpSpPr>
          <a:xfrm>
            <a:off x="251520" y="4990932"/>
            <a:ext cx="1116000" cy="1235352"/>
            <a:chOff x="251520" y="4990928"/>
            <a:chExt cx="1116000" cy="1235351"/>
          </a:xfrm>
        </p:grpSpPr>
        <p:grpSp>
          <p:nvGrpSpPr>
            <p:cNvPr id="17" name="Groupe 16"/>
            <p:cNvGrpSpPr/>
            <p:nvPr/>
          </p:nvGrpSpPr>
          <p:grpSpPr>
            <a:xfrm>
              <a:off x="354120" y="4990928"/>
              <a:ext cx="910800" cy="923202"/>
              <a:chOff x="3222234" y="2174405"/>
              <a:chExt cx="1371600" cy="1098000"/>
            </a:xfrm>
          </p:grpSpPr>
          <p:pic>
            <p:nvPicPr>
              <p:cNvPr id="19" name="Picture 3" descr="D:\Documents and Settings\IFGU0800\Mes documents\Mes images\Personnages\j0433941[1].png"/>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234" y="2174405"/>
                <a:ext cx="1371600" cy="109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D:\Documents and Settings\IFGU0800\Mes documents\Mes images\LOGOS\Sans titre.bmp"/>
              <p:cNvPicPr>
                <a:picLocks noChangeAspect="1" noChangeArrowheads="1"/>
              </p:cNvPicPr>
              <p:nvPr/>
            </p:nvPicPr>
            <p:blipFill>
              <a:blip r:embed="rId3"/>
              <a:srcRect/>
              <a:stretch>
                <a:fillRect/>
              </a:stretch>
            </p:blipFill>
            <p:spPr bwMode="auto">
              <a:xfrm rot="1215233">
                <a:off x="4172609" y="2946559"/>
                <a:ext cx="195072" cy="121024"/>
              </a:xfrm>
              <a:prstGeom prst="rect">
                <a:avLst/>
              </a:prstGeom>
              <a:noFill/>
              <a:effectLst>
                <a:outerShdw blurRad="50800" dist="38100" dir="2700000" algn="tl" rotWithShape="0">
                  <a:prstClr val="black">
                    <a:alpha val="40000"/>
                  </a:prstClr>
                </a:outerShdw>
              </a:effectLst>
            </p:spPr>
          </p:pic>
        </p:grpSp>
        <p:sp>
          <p:nvSpPr>
            <p:cNvPr id="18" name="Rectangle 27"/>
            <p:cNvSpPr>
              <a:spLocks noChangeArrowheads="1"/>
            </p:cNvSpPr>
            <p:nvPr/>
          </p:nvSpPr>
          <p:spPr bwMode="auto">
            <a:xfrm>
              <a:off x="251520" y="5949280"/>
              <a:ext cx="1116000" cy="276999"/>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Conseiller PE</a:t>
              </a: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520" y="2132856"/>
            <a:ext cx="7883084" cy="2460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518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259631" y="828560"/>
            <a:ext cx="7564307" cy="653691"/>
          </a:xfrm>
        </p:spPr>
        <p:txBody>
          <a:bodyPr/>
          <a:lstStyle/>
          <a:p>
            <a:r>
              <a:rPr lang="fr-FR" dirty="0"/>
              <a:t>Suivi et fin du suivi délégué</a:t>
            </a:r>
          </a:p>
        </p:txBody>
      </p:sp>
      <p:sp>
        <p:nvSpPr>
          <p:cNvPr id="5" name="Espace réservé du contenu 4"/>
          <p:cNvSpPr>
            <a:spLocks noGrp="1"/>
          </p:cNvSpPr>
          <p:nvPr>
            <p:ph sz="quarter" idx="14"/>
          </p:nvPr>
        </p:nvSpPr>
        <p:spPr>
          <a:xfrm>
            <a:off x="103959" y="1872278"/>
            <a:ext cx="8716192" cy="1556722"/>
          </a:xfrm>
        </p:spPr>
        <p:txBody>
          <a:bodyPr>
            <a:normAutofit/>
          </a:bodyPr>
          <a:lstStyle/>
          <a:p>
            <a:r>
              <a:rPr lang="fr-FR" dirty="0"/>
              <a:t>Accompagnement du jeune :</a:t>
            </a:r>
          </a:p>
          <a:p>
            <a:pPr marL="0" indent="0">
              <a:buNone/>
            </a:pPr>
            <a:r>
              <a:rPr lang="fr-FR" dirty="0"/>
              <a:t>Il est principalement individualisé prévoyant une fréquence élevé d’entretien individuel pendant les périodes d’accompagnement à l’emploi . L’accompagnement doit répondre aux besoins du jeune (à minima un entretien tous les deux mois) sauf si le jeune est orienté vers une autre offre de service de la ML (GJ par exemple).</a:t>
            </a:r>
          </a:p>
          <a:p>
            <a:pPr marL="0" indent="0">
              <a:buNone/>
            </a:pPr>
            <a:r>
              <a:rPr lang="fr-FR" dirty="0"/>
              <a:t>La convocation du jeune au premier entretien peut-être écrite ou orale.</a:t>
            </a:r>
          </a:p>
        </p:txBody>
      </p:sp>
      <p:sp>
        <p:nvSpPr>
          <p:cNvPr id="6" name="Espace réservé du contenu 5"/>
          <p:cNvSpPr>
            <a:spLocks noGrp="1"/>
          </p:cNvSpPr>
          <p:nvPr>
            <p:ph sz="quarter" idx="16"/>
          </p:nvPr>
        </p:nvSpPr>
        <p:spPr>
          <a:xfrm>
            <a:off x="103959" y="3558213"/>
            <a:ext cx="8716192" cy="2745450"/>
          </a:xfrm>
        </p:spPr>
        <p:txBody>
          <a:bodyPr>
            <a:normAutofit/>
          </a:bodyPr>
          <a:lstStyle/>
          <a:p>
            <a:r>
              <a:rPr lang="fr-FR" dirty="0"/>
              <a:t>Fin de suivi délégué :</a:t>
            </a:r>
          </a:p>
          <a:p>
            <a:pPr>
              <a:buFontTx/>
              <a:buChar char="-"/>
            </a:pPr>
            <a:r>
              <a:rPr lang="fr-FR" dirty="0"/>
              <a:t>La délégation de PPAE n’a plus de durée maximale.</a:t>
            </a:r>
            <a:endParaRPr lang="fr-FR" dirty="0">
              <a:solidFill>
                <a:schemeClr val="tx1"/>
              </a:solidFill>
            </a:endParaRPr>
          </a:p>
          <a:p>
            <a:pPr>
              <a:buFontTx/>
              <a:buChar char="-"/>
            </a:pPr>
            <a:r>
              <a:rPr lang="fr-FR" dirty="0"/>
              <a:t>A la date de son 26ième anniversaire : sortir le jeune de la cotraitance parce que fin automatique dans Aude, motif abandon du jeune.</a:t>
            </a:r>
          </a:p>
          <a:p>
            <a:pPr>
              <a:buFontTx/>
              <a:buChar char="-"/>
            </a:pPr>
            <a:r>
              <a:rPr lang="fr-FR" dirty="0"/>
              <a:t> Radiation PE de plus de 6 mois : sortir le jeune de la cotraitance : motif « radiation pôle emploi »</a:t>
            </a:r>
          </a:p>
          <a:p>
            <a:pPr marL="0" indent="0">
              <a:buNone/>
            </a:pPr>
            <a:r>
              <a:rPr lang="fr-FR" dirty="0"/>
              <a:t>Une évolution d’i-</a:t>
            </a:r>
            <a:r>
              <a:rPr lang="fr-FR" dirty="0" err="1"/>
              <a:t>milo</a:t>
            </a:r>
            <a:r>
              <a:rPr lang="fr-FR" dirty="0"/>
              <a:t> est envisagée pour la fin de 2017 permettant de mettre fin automatiquement au PPAE pour les jeunes atteignant 26 ans et les radiation PE supérieure à 6 mois. </a:t>
            </a:r>
          </a:p>
          <a:p>
            <a:pPr>
              <a:buFontTx/>
              <a:buChar char="-"/>
            </a:pPr>
            <a:r>
              <a:rPr lang="fr-FR" dirty="0"/>
              <a:t>Si plusieurs contacts avec le jeune sont infructueux (téléphonique-mail) et que le dossier de celui-ci passe « en clos en veille », le conseiller Mission Locale l’informe par écrit de sa sortie du PPAE pour abandon. </a:t>
            </a:r>
          </a:p>
          <a:p>
            <a:pPr>
              <a:buFontTx/>
              <a:buChar char="-"/>
            </a:pPr>
            <a:r>
              <a:rPr lang="fr-FR" dirty="0"/>
              <a:t>En cas de reprise d’emploi, la ML accompagne le jeune et met fin à la délégation de PPAE une fois  la période d’essai terminée ou à la fin du suivi dans l’emploi.</a:t>
            </a:r>
          </a:p>
        </p:txBody>
      </p:sp>
      <p:sp>
        <p:nvSpPr>
          <p:cNvPr id="7" name="Rectangle 6">
            <a:extLst>
              <a:ext uri="{FF2B5EF4-FFF2-40B4-BE49-F238E27FC236}">
                <a16:creationId xmlns:a16="http://schemas.microsoft.com/office/drawing/2014/main" id="{2A8E7F13-7402-4459-AE31-51A17E6735AB}"/>
              </a:ext>
            </a:extLst>
          </p:cNvPr>
          <p:cNvSpPr/>
          <p:nvPr/>
        </p:nvSpPr>
        <p:spPr>
          <a:xfrm>
            <a:off x="114933" y="773736"/>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Tree>
    <p:extLst>
      <p:ext uri="{BB962C8B-B14F-4D97-AF65-F5344CB8AC3E}">
        <p14:creationId xmlns:p14="http://schemas.microsoft.com/office/powerpoint/2010/main" val="1464408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187623" y="828560"/>
            <a:ext cx="7636315" cy="653691"/>
          </a:xfrm>
        </p:spPr>
        <p:txBody>
          <a:bodyPr/>
          <a:lstStyle/>
          <a:p>
            <a:r>
              <a:rPr lang="fr-FR" dirty="0"/>
              <a:t>Fin de suivi du dispositif</a:t>
            </a:r>
          </a:p>
        </p:txBody>
      </p:sp>
      <p:sp>
        <p:nvSpPr>
          <p:cNvPr id="5" name="Espace réservé du contenu 4"/>
          <p:cNvSpPr>
            <a:spLocks noGrp="1"/>
          </p:cNvSpPr>
          <p:nvPr>
            <p:ph sz="quarter" idx="14"/>
          </p:nvPr>
        </p:nvSpPr>
        <p:spPr>
          <a:xfrm>
            <a:off x="103959" y="1821078"/>
            <a:ext cx="2365724" cy="1829259"/>
          </a:xfrm>
        </p:spPr>
        <p:txBody>
          <a:bodyPr>
            <a:normAutofit lnSpcReduction="10000"/>
          </a:bodyPr>
          <a:lstStyle/>
          <a:p>
            <a:r>
              <a:rPr lang="fr-FR" dirty="0"/>
              <a:t>Dans le menu cotraitance, accéder au « suivi des DE en cotraitance »</a:t>
            </a:r>
          </a:p>
          <a:p>
            <a:r>
              <a:rPr lang="fr-FR" dirty="0"/>
              <a:t>Rechercher le jeune concerné.</a:t>
            </a:r>
          </a:p>
          <a:p>
            <a:r>
              <a:rPr lang="fr-FR" dirty="0"/>
              <a:t>En cliquant sur le menu vert, « demander l’arrêt de la cotraitance »</a:t>
            </a:r>
          </a:p>
        </p:txBody>
      </p:sp>
      <p:sp>
        <p:nvSpPr>
          <p:cNvPr id="6" name="Espace réservé du contenu 5"/>
          <p:cNvSpPr>
            <a:spLocks noGrp="1"/>
          </p:cNvSpPr>
          <p:nvPr>
            <p:ph sz="quarter" idx="16"/>
          </p:nvPr>
        </p:nvSpPr>
        <p:spPr/>
        <p:txBody>
          <a:bodyPr/>
          <a:lstStyle/>
          <a:p>
            <a:r>
              <a:rPr lang="fr-FR" dirty="0"/>
              <a:t>Confirmer la fin de la cotraitance en sélectionnant le motif adéquat, puis valider.</a:t>
            </a:r>
          </a:p>
        </p:txBody>
      </p:sp>
      <p:pic>
        <p:nvPicPr>
          <p:cNvPr id="7" name="Espace réservé du contenu 6"/>
          <p:cNvPicPr>
            <a:picLocks noGrp="1"/>
          </p:cNvPicPr>
          <p:nvPr>
            <p:ph sz="half" idx="2"/>
          </p:nvPr>
        </p:nvPicPr>
        <p:blipFill rotWithShape="1">
          <a:blip r:embed="rId2"/>
          <a:srcRect l="17030" t="28524" r="33366" b="22074"/>
          <a:stretch/>
        </p:blipFill>
        <p:spPr bwMode="auto">
          <a:xfrm>
            <a:off x="3635896" y="1670594"/>
            <a:ext cx="3960439" cy="2217592"/>
          </a:xfrm>
          <a:prstGeom prst="rect">
            <a:avLst/>
          </a:prstGeom>
          <a:ln>
            <a:noFill/>
          </a:ln>
          <a:extLst>
            <a:ext uri="{53640926-AAD7-44D8-BBD7-CCE9431645EC}">
              <a14:shadowObscured xmlns:a14="http://schemas.microsoft.com/office/drawing/2010/main"/>
            </a:ext>
          </a:extLst>
        </p:spPr>
      </p:pic>
      <p:pic>
        <p:nvPicPr>
          <p:cNvPr id="8" name="Image 7"/>
          <p:cNvPicPr/>
          <p:nvPr/>
        </p:nvPicPr>
        <p:blipFill rotWithShape="1">
          <a:blip r:embed="rId3"/>
          <a:srcRect l="34888" t="18526" r="34854" b="40306"/>
          <a:stretch/>
        </p:blipFill>
        <p:spPr bwMode="auto">
          <a:xfrm>
            <a:off x="4067944" y="3967374"/>
            <a:ext cx="3168351" cy="2423613"/>
          </a:xfrm>
          <a:prstGeom prst="rect">
            <a:avLst/>
          </a:prstGeom>
          <a:ln>
            <a:noFill/>
          </a:ln>
          <a:extLst>
            <a:ext uri="{53640926-AAD7-44D8-BBD7-CCE9431645EC}">
              <a14:shadowObscured xmlns:a14="http://schemas.microsoft.com/office/drawing/2010/main"/>
            </a:ext>
          </a:extLst>
        </p:spPr>
      </p:pic>
      <p:cxnSp>
        <p:nvCxnSpPr>
          <p:cNvPr id="10" name="Connecteur droit avec flèche 9"/>
          <p:cNvCxnSpPr/>
          <p:nvPr/>
        </p:nvCxnSpPr>
        <p:spPr>
          <a:xfrm flipV="1">
            <a:off x="1187624" y="2564904"/>
            <a:ext cx="3888432" cy="144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547664" y="3356992"/>
            <a:ext cx="4752528" cy="36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979712" y="4780488"/>
            <a:ext cx="2232248" cy="1240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68DA0A2-20D8-464D-967F-8A7C20CE22E0}"/>
              </a:ext>
            </a:extLst>
          </p:cNvPr>
          <p:cNvSpPr/>
          <p:nvPr/>
        </p:nvSpPr>
        <p:spPr>
          <a:xfrm>
            <a:off x="114933" y="773736"/>
            <a:ext cx="964427" cy="96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a:t>
            </a:r>
            <a:r>
              <a:rPr lang="fr-FR" dirty="0" err="1"/>
              <a:t>milo</a:t>
            </a:r>
            <a:endParaRPr lang="fr-FR" dirty="0"/>
          </a:p>
        </p:txBody>
      </p:sp>
      <p:sp>
        <p:nvSpPr>
          <p:cNvPr id="4" name="Rectangle 3">
            <a:extLst>
              <a:ext uri="{FF2B5EF4-FFF2-40B4-BE49-F238E27FC236}">
                <a16:creationId xmlns:a16="http://schemas.microsoft.com/office/drawing/2014/main" id="{F5075A29-B47B-42E6-A719-18820F009AF2}"/>
              </a:ext>
            </a:extLst>
          </p:cNvPr>
          <p:cNvSpPr/>
          <p:nvPr/>
        </p:nvSpPr>
        <p:spPr>
          <a:xfrm>
            <a:off x="3707904" y="2276872"/>
            <a:ext cx="648072" cy="97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57FCD30-1CDD-45D9-80ED-B2FBA17ED47C}"/>
              </a:ext>
            </a:extLst>
          </p:cNvPr>
          <p:cNvSpPr/>
          <p:nvPr/>
        </p:nvSpPr>
        <p:spPr>
          <a:xfrm>
            <a:off x="3707904" y="3438008"/>
            <a:ext cx="576064" cy="99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F4E0718B-A42E-4BEB-BC31-2183B1110534}"/>
              </a:ext>
            </a:extLst>
          </p:cNvPr>
          <p:cNvSpPr/>
          <p:nvPr/>
        </p:nvSpPr>
        <p:spPr>
          <a:xfrm>
            <a:off x="4211960" y="4717186"/>
            <a:ext cx="1598261" cy="109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0697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Processus suivi délégué ML</a:t>
            </a:r>
          </a:p>
        </p:txBody>
      </p:sp>
      <p:sp>
        <p:nvSpPr>
          <p:cNvPr id="3" name="Espace réservé du texte 2"/>
          <p:cNvSpPr>
            <a:spLocks noGrp="1"/>
          </p:cNvSpPr>
          <p:nvPr>
            <p:ph type="body" sz="quarter" idx="13"/>
          </p:nvPr>
        </p:nvSpPr>
        <p:spPr>
          <a:xfrm>
            <a:off x="1187625" y="1017725"/>
            <a:ext cx="7617652" cy="611075"/>
          </a:xfrm>
        </p:spPr>
        <p:txBody>
          <a:bodyPr/>
          <a:lstStyle/>
          <a:p>
            <a:r>
              <a:rPr lang="fr-FR" dirty="0"/>
              <a:t>Etape 3 : sortie du suivi délégué – Traitement des alertes</a:t>
            </a:r>
          </a:p>
        </p:txBody>
      </p:sp>
      <p:sp>
        <p:nvSpPr>
          <p:cNvPr id="10" name="Espace réservé du contenu 12"/>
          <p:cNvSpPr>
            <a:spLocks noGrp="1"/>
          </p:cNvSpPr>
          <p:nvPr>
            <p:ph sz="quarter" idx="15"/>
          </p:nvPr>
        </p:nvSpPr>
        <p:spPr>
          <a:xfrm>
            <a:off x="107504" y="836712"/>
            <a:ext cx="964427" cy="964800"/>
          </a:xfrm>
        </p:spPr>
        <p:txBody>
          <a:bodyPr/>
          <a:lstStyle/>
          <a:p>
            <a:r>
              <a:rPr lang="fr-FR" dirty="0"/>
              <a:t>DUDE</a:t>
            </a:r>
          </a:p>
        </p:txBody>
      </p:sp>
      <p:grpSp>
        <p:nvGrpSpPr>
          <p:cNvPr id="12" name="Groupe 11"/>
          <p:cNvGrpSpPr/>
          <p:nvPr/>
        </p:nvGrpSpPr>
        <p:grpSpPr>
          <a:xfrm>
            <a:off x="251520" y="4990932"/>
            <a:ext cx="1116000" cy="1235352"/>
            <a:chOff x="251520" y="4990928"/>
            <a:chExt cx="1116000" cy="1235351"/>
          </a:xfrm>
        </p:grpSpPr>
        <p:grpSp>
          <p:nvGrpSpPr>
            <p:cNvPr id="13" name="Groupe 12"/>
            <p:cNvGrpSpPr/>
            <p:nvPr/>
          </p:nvGrpSpPr>
          <p:grpSpPr>
            <a:xfrm>
              <a:off x="354120" y="4990928"/>
              <a:ext cx="910800" cy="923202"/>
              <a:chOff x="3222234" y="2174405"/>
              <a:chExt cx="1371600" cy="1098000"/>
            </a:xfrm>
          </p:grpSpPr>
          <p:pic>
            <p:nvPicPr>
              <p:cNvPr id="17" name="Picture 3" descr="D:\Documents and Settings\IFGU0800\Mes documents\Mes images\Personnages\j0433941[1].png"/>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234" y="2174405"/>
                <a:ext cx="1371600" cy="109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D:\Documents and Settings\IFGU0800\Mes documents\Mes images\LOGOS\Sans titre.bmp"/>
              <p:cNvPicPr>
                <a:picLocks noChangeAspect="1" noChangeArrowheads="1"/>
              </p:cNvPicPr>
              <p:nvPr/>
            </p:nvPicPr>
            <p:blipFill>
              <a:blip r:embed="rId3"/>
              <a:srcRect/>
              <a:stretch>
                <a:fillRect/>
              </a:stretch>
            </p:blipFill>
            <p:spPr bwMode="auto">
              <a:xfrm rot="1215233">
                <a:off x="4172609" y="2946559"/>
                <a:ext cx="195072" cy="121024"/>
              </a:xfrm>
              <a:prstGeom prst="rect">
                <a:avLst/>
              </a:prstGeom>
              <a:noFill/>
              <a:effectLst>
                <a:outerShdw blurRad="50800" dist="38100" dir="2700000" algn="tl" rotWithShape="0">
                  <a:prstClr val="black">
                    <a:alpha val="40000"/>
                  </a:prstClr>
                </a:outerShdw>
              </a:effectLst>
            </p:spPr>
          </p:pic>
        </p:grpSp>
        <p:sp>
          <p:nvSpPr>
            <p:cNvPr id="16" name="Rectangle 27"/>
            <p:cNvSpPr>
              <a:spLocks noChangeArrowheads="1"/>
            </p:cNvSpPr>
            <p:nvPr/>
          </p:nvSpPr>
          <p:spPr bwMode="auto">
            <a:xfrm>
              <a:off x="251520" y="5949280"/>
              <a:ext cx="1116000" cy="276999"/>
            </a:xfrm>
            <a:prstGeom prst="rect">
              <a:avLst/>
            </a:prstGeom>
            <a:solidFill>
              <a:srgbClr val="F2F2F2"/>
            </a:solidFill>
            <a:ln w="9525" algn="ctr">
              <a:solidFill>
                <a:schemeClr val="tx2">
                  <a:lumMod val="60000"/>
                  <a:lumOff val="40000"/>
                </a:schemeClr>
              </a:solidFill>
              <a:prstDash val="dash"/>
              <a:miter lim="800000"/>
              <a:headEnd/>
              <a:tailEnd/>
            </a:ln>
          </p:spPr>
          <p:txBody>
            <a:bodyPr wrap="square" lIns="36000" rIns="36000">
              <a:spAutoFit/>
            </a:bodyPr>
            <a:lstStyle/>
            <a:p>
              <a:pPr marL="85725" indent="-85725" algn="ctr" defTabSz="730250">
                <a:buFont typeface="Arial" charset="0"/>
                <a:buNone/>
              </a:pPr>
              <a:r>
                <a:rPr lang="fr-FR" sz="1200" b="1" dirty="0">
                  <a:latin typeface="Calibri" pitchFamily="34" charset="0"/>
                  <a:cs typeface="Arial" charset="0"/>
                </a:rPr>
                <a:t>Conseiller PE</a:t>
              </a:r>
            </a:p>
          </p:txBody>
        </p:sp>
      </p:grpSp>
      <p:sp>
        <p:nvSpPr>
          <p:cNvPr id="14" name="Espace réservé du contenu 13"/>
          <p:cNvSpPr txBox="1">
            <a:spLocks noGrp="1"/>
          </p:cNvSpPr>
          <p:nvPr>
            <p:ph idx="16"/>
          </p:nvPr>
        </p:nvSpPr>
        <p:spPr>
          <a:xfrm>
            <a:off x="35352" y="2005264"/>
            <a:ext cx="8716435" cy="1656733"/>
          </a:xfrm>
          <a:prstGeom prst="rect">
            <a:avLst/>
          </a:prstGeom>
          <a:ln>
            <a:solidFill>
              <a:schemeClr val="tx2">
                <a:lumMod val="20000"/>
                <a:lumOff val="80000"/>
              </a:schemeClr>
            </a:solidFill>
          </a:ln>
        </p:spPr>
        <p:txBody>
          <a:bodyPr vert="horz" lIns="91410" tIns="45706" rIns="91410" bIns="45706" rtlCol="0">
            <a:normAutofit/>
          </a:bodyPr>
          <a:lstStyle/>
          <a:p>
            <a:pPr algn="just"/>
            <a:r>
              <a:rPr lang="fr-FR" dirty="0"/>
              <a:t>Quand l’accompagnement démarre et se déroule sans incident, le DE est en suivi délégué et revient en portefeuille au moment du jalon de fin via l’alerte </a:t>
            </a:r>
            <a:r>
              <a:rPr lang="fr-FR" dirty="0">
                <a:solidFill>
                  <a:srgbClr val="3399FF"/>
                </a:solidFill>
              </a:rPr>
              <a:t>« DE en retour portefeuille ».</a:t>
            </a:r>
          </a:p>
          <a:p>
            <a:pPr algn="just"/>
            <a:endParaRPr lang="fr-FR" dirty="0"/>
          </a:p>
          <a:p>
            <a:pPr algn="just"/>
            <a:r>
              <a:rPr lang="fr-FR" dirty="0"/>
              <a:t>En revanche, quand la ML ne peut plus assurer le suivi parce que les conditions ne sont pas remplies, ou suite à un manquement du DE, il met fin à l’accompagnement en précisant le motif et cela génère une </a:t>
            </a:r>
            <a:r>
              <a:rPr lang="fr-FR" dirty="0">
                <a:solidFill>
                  <a:srgbClr val="3399FF"/>
                </a:solidFill>
              </a:rPr>
              <a:t>alerte</a:t>
            </a:r>
            <a:r>
              <a:rPr lang="fr-FR" dirty="0"/>
              <a:t> spécifique dans AUDE.</a:t>
            </a:r>
          </a:p>
        </p:txBody>
      </p:sp>
      <p:sp>
        <p:nvSpPr>
          <p:cNvPr id="15" name="ZoneTexte 14"/>
          <p:cNvSpPr txBox="1"/>
          <p:nvPr/>
        </p:nvSpPr>
        <p:spPr>
          <a:xfrm>
            <a:off x="1128354" y="3916083"/>
            <a:ext cx="7573668" cy="634914"/>
          </a:xfrm>
          <a:prstGeom prst="rect">
            <a:avLst/>
          </a:prstGeom>
          <a:noFill/>
        </p:spPr>
        <p:txBody>
          <a:bodyPr wrap="square" lIns="80133" tIns="40067" rIns="80133" bIns="40067" rtlCol="0">
            <a:spAutoFit/>
          </a:bodyPr>
          <a:lstStyle/>
          <a:p>
            <a:pPr algn="just" fontAlgn="base">
              <a:spcBef>
                <a:spcPct val="0"/>
              </a:spcBef>
              <a:spcAft>
                <a:spcPct val="0"/>
              </a:spcAft>
            </a:pPr>
            <a:r>
              <a:rPr lang="fr-FR" dirty="0">
                <a:solidFill>
                  <a:srgbClr val="C00000"/>
                </a:solidFill>
              </a:rPr>
              <a:t>Tant que ces alertes ne sont pas traitées en agence, les DE ne sont plus suivis par </a:t>
            </a:r>
            <a:r>
              <a:rPr lang="fr-FR" b="1" dirty="0">
                <a:solidFill>
                  <a:srgbClr val="C00000"/>
                </a:solidFill>
              </a:rPr>
              <a:t>aucune</a:t>
            </a:r>
            <a:r>
              <a:rPr lang="fr-FR" dirty="0">
                <a:solidFill>
                  <a:srgbClr val="C00000"/>
                </a:solidFill>
              </a:rPr>
              <a:t> structure.</a:t>
            </a:r>
          </a:p>
        </p:txBody>
      </p:sp>
      <p:sp>
        <p:nvSpPr>
          <p:cNvPr id="19" name="ZoneTexte 18"/>
          <p:cNvSpPr txBox="1"/>
          <p:nvPr/>
        </p:nvSpPr>
        <p:spPr>
          <a:xfrm>
            <a:off x="1372594" y="5180765"/>
            <a:ext cx="7340665" cy="880241"/>
          </a:xfrm>
          <a:prstGeom prst="rect">
            <a:avLst/>
          </a:prstGeom>
          <a:ln>
            <a:solidFill>
              <a:schemeClr val="tx2">
                <a:lumMod val="20000"/>
                <a:lumOff val="80000"/>
              </a:schemeClr>
            </a:solidFill>
          </a:ln>
        </p:spPr>
        <p:txBody>
          <a:bodyPr vert="horz" lIns="91410" tIns="45706" rIns="91410" bIns="45706" rtlCol="0">
            <a:normAutofit/>
          </a:bodyPr>
          <a:lstStyle>
            <a:lvl1pPr marL="0" indent="0" algn="just" defTabSz="914110" eaLnBrk="1" latinLnBrk="0" hangingPunct="1">
              <a:spcBef>
                <a:spcPct val="20000"/>
              </a:spcBef>
              <a:buFontTx/>
              <a:buNone/>
              <a:defRPr lang="fr-FR" sz="1600" b="1" i="0" baseline="0" smtClean="0">
                <a:solidFill>
                  <a:srgbClr val="00597C"/>
                </a:solidFill>
                <a:latin typeface="+mn-lt"/>
                <a:cs typeface="+mn-cs"/>
              </a:defRPr>
            </a:lvl1pPr>
            <a:lvl2pPr marL="195857" indent="0" defTabSz="914110" eaLnBrk="1" latinLnBrk="0" hangingPunct="1">
              <a:spcBef>
                <a:spcPct val="20000"/>
              </a:spcBef>
              <a:buFont typeface="Arial" panose="020B0604020202020204" pitchFamily="34" charset="0"/>
              <a:buNone/>
              <a:defRPr lang="fr-FR" sz="1400" b="1" i="0" baseline="0" dirty="0" smtClean="0">
                <a:solidFill>
                  <a:srgbClr val="00597C"/>
                </a:solidFill>
                <a:latin typeface="+mn-lt"/>
                <a:cs typeface="+mn-cs"/>
              </a:defRPr>
            </a:lvl2pPr>
            <a:lvl3pPr marL="0" indent="0" defTabSz="914110" eaLnBrk="1" latinLnBrk="0" hangingPunct="1">
              <a:spcBef>
                <a:spcPct val="20000"/>
              </a:spcBef>
              <a:buFont typeface="Wingdings" panose="05000000000000000000" pitchFamily="2" charset="2"/>
              <a:buNone/>
              <a:tabLst>
                <a:tab pos="628650" algn="l"/>
                <a:tab pos="1162050" algn="l"/>
              </a:tabLst>
              <a:defRPr lang="fr-FR" sz="1400" b="1" i="1" smtClean="0">
                <a:solidFill>
                  <a:srgbClr val="00597C"/>
                </a:solidFill>
                <a:latin typeface="+mn-lt"/>
                <a:cs typeface="+mn-cs"/>
              </a:defRPr>
            </a:lvl3pPr>
            <a:lvl4pPr marL="1599693" indent="-228528" defTabSz="914110" eaLnBrk="1" latinLnBrk="0" hangingPunct="1">
              <a:spcBef>
                <a:spcPct val="20000"/>
              </a:spcBef>
              <a:buFont typeface="Arial" panose="020B0604020202020204" pitchFamily="34" charset="0"/>
              <a:buChar char="•"/>
              <a:defRPr lang="fr-FR" sz="1400" b="0" i="1" smtClean="0">
                <a:solidFill>
                  <a:srgbClr val="00597C"/>
                </a:solidFill>
                <a:latin typeface="+mn-lt"/>
                <a:cs typeface="+mn-cs"/>
              </a:defRPr>
            </a:lvl4pPr>
            <a:lvl5pPr marL="2056749" indent="-228528" defTabSz="914110" eaLnBrk="1" latinLnBrk="0" hangingPunct="1">
              <a:spcBef>
                <a:spcPct val="20000"/>
              </a:spcBef>
              <a:buFont typeface="Calibri" panose="020F0502020204030204" pitchFamily="34" charset="0"/>
              <a:buChar char="‒"/>
              <a:defRPr lang="fr-FR" sz="1400" b="0" i="1">
                <a:solidFill>
                  <a:srgbClr val="00597C"/>
                </a:solidFill>
                <a:latin typeface="+mn-lt"/>
                <a:cs typeface="+mn-cs"/>
              </a:defRPr>
            </a:lvl5pPr>
            <a:lvl6pPr marL="2513804" indent="-228528" defTabSz="914110">
              <a:spcBef>
                <a:spcPct val="20000"/>
              </a:spcBef>
              <a:buFont typeface="Arial" panose="020B0604020202020204" pitchFamily="34" charset="0"/>
              <a:buChar char="•"/>
              <a:defRPr>
                <a:latin typeface="+mn-lt"/>
                <a:cs typeface="+mn-cs"/>
              </a:defRPr>
            </a:lvl6pPr>
            <a:lvl7pPr marL="2970861" indent="-228528" defTabSz="914110">
              <a:spcBef>
                <a:spcPct val="20000"/>
              </a:spcBef>
              <a:buFont typeface="Arial" panose="020B0604020202020204" pitchFamily="34" charset="0"/>
              <a:buChar char="•"/>
              <a:defRPr>
                <a:latin typeface="+mn-lt"/>
                <a:cs typeface="+mn-cs"/>
              </a:defRPr>
            </a:lvl7pPr>
            <a:lvl8pPr marL="3427914" indent="-228528" defTabSz="914110">
              <a:spcBef>
                <a:spcPct val="20000"/>
              </a:spcBef>
              <a:buFont typeface="Arial" panose="020B0604020202020204" pitchFamily="34" charset="0"/>
              <a:buChar char="•"/>
              <a:defRPr>
                <a:latin typeface="+mn-lt"/>
                <a:cs typeface="+mn-cs"/>
              </a:defRPr>
            </a:lvl8pPr>
            <a:lvl9pPr marL="3884969" indent="-228528" defTabSz="914110">
              <a:spcBef>
                <a:spcPct val="20000"/>
              </a:spcBef>
              <a:buFont typeface="Arial" panose="020B0604020202020204" pitchFamily="34" charset="0"/>
              <a:buChar char="•"/>
              <a:defRPr>
                <a:latin typeface="+mn-lt"/>
                <a:cs typeface="+mn-cs"/>
              </a:defRPr>
            </a:lvl9pPr>
          </a:lstStyle>
          <a:p>
            <a:r>
              <a:rPr lang="fr-FR" dirty="0"/>
              <a:t>Afin de fluidifier la gestion des informations, </a:t>
            </a:r>
            <a:r>
              <a:rPr lang="fr-FR" dirty="0">
                <a:solidFill>
                  <a:srgbClr val="3399FF"/>
                </a:solidFill>
              </a:rPr>
              <a:t>le conseiller prescripteur ainsi que tous les conseillers de l’agence de suivi du DE peuvent traiter ces alertes.</a:t>
            </a:r>
          </a:p>
          <a:p>
            <a:r>
              <a:rPr lang="fr-FR" dirty="0"/>
              <a:t>Le référent de suivi délégué ne peut plus traiter au-delà de son agence.</a:t>
            </a:r>
          </a:p>
        </p:txBody>
      </p:sp>
      <p:pic>
        <p:nvPicPr>
          <p:cNvPr id="20" name="Picture 12"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77" y="3789040"/>
            <a:ext cx="889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342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Processus suivi délégué ML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2" y="751668"/>
            <a:ext cx="864096" cy="8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e 10"/>
          <p:cNvGrpSpPr/>
          <p:nvPr/>
        </p:nvGrpSpPr>
        <p:grpSpPr>
          <a:xfrm>
            <a:off x="2555776" y="1384944"/>
            <a:ext cx="4320480" cy="1845169"/>
            <a:chOff x="467544" y="2260604"/>
            <a:chExt cx="4320480" cy="1845169"/>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973"/>
              <a:ext cx="21336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ZoneTexte 15"/>
            <p:cNvSpPr txBox="1"/>
            <p:nvPr/>
          </p:nvSpPr>
          <p:spPr>
            <a:xfrm>
              <a:off x="2987824" y="2260604"/>
              <a:ext cx="1800200" cy="738664"/>
            </a:xfrm>
            <a:prstGeom prst="rect">
              <a:avLst/>
            </a:prstGeom>
            <a:noFill/>
          </p:spPr>
          <p:txBody>
            <a:bodyPr wrap="square" rtlCol="0">
              <a:spAutoFit/>
            </a:bodyPr>
            <a:lstStyle/>
            <a:p>
              <a:r>
                <a:rPr lang="fr-FR" sz="1400" dirty="0"/>
                <a:t>Activités &amp; pilotage</a:t>
              </a:r>
            </a:p>
            <a:p>
              <a:r>
                <a:rPr lang="fr-FR" sz="1400" dirty="0"/>
                <a:t>Nœud « dossiers à traiter »</a:t>
              </a:r>
            </a:p>
          </p:txBody>
        </p:sp>
        <p:cxnSp>
          <p:nvCxnSpPr>
            <p:cNvPr id="17" name="Connecteur droit avec flèche 16"/>
            <p:cNvCxnSpPr>
              <a:stCxn id="16" idx="1"/>
            </p:cNvCxnSpPr>
            <p:nvPr/>
          </p:nvCxnSpPr>
          <p:spPr bwMode="auto">
            <a:xfrm flipH="1">
              <a:off x="1475656" y="2629936"/>
              <a:ext cx="1512168" cy="1070727"/>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Groupe 17"/>
          <p:cNvGrpSpPr/>
          <p:nvPr/>
        </p:nvGrpSpPr>
        <p:grpSpPr>
          <a:xfrm>
            <a:off x="3851920" y="1999156"/>
            <a:ext cx="4841329" cy="4410075"/>
            <a:chOff x="2915816" y="1988840"/>
            <a:chExt cx="4841329" cy="4410075"/>
          </a:xfrm>
        </p:grpSpPr>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988840"/>
              <a:ext cx="2105025" cy="4410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ZoneTexte 19"/>
            <p:cNvSpPr txBox="1"/>
            <p:nvPr/>
          </p:nvSpPr>
          <p:spPr>
            <a:xfrm>
              <a:off x="2915816" y="4095377"/>
              <a:ext cx="1800200" cy="738664"/>
            </a:xfrm>
            <a:prstGeom prst="rect">
              <a:avLst/>
            </a:prstGeom>
            <a:noFill/>
          </p:spPr>
          <p:txBody>
            <a:bodyPr wrap="square" rtlCol="0">
              <a:spAutoFit/>
            </a:bodyPr>
            <a:lstStyle/>
            <a:p>
              <a:r>
                <a:rPr lang="fr-FR" sz="1400" dirty="0"/>
                <a:t>Onglet « échanges part/prestataires</a:t>
              </a:r>
            </a:p>
            <a:p>
              <a:r>
                <a:rPr lang="fr-FR" sz="1400" dirty="0"/>
                <a:t>Nœud « alertes »</a:t>
              </a:r>
            </a:p>
          </p:txBody>
        </p:sp>
        <p:cxnSp>
          <p:nvCxnSpPr>
            <p:cNvPr id="23" name="Connecteur droit avec flèche 22"/>
            <p:cNvCxnSpPr/>
            <p:nvPr/>
          </p:nvCxnSpPr>
          <p:spPr bwMode="auto">
            <a:xfrm flipV="1">
              <a:off x="4499992" y="4328916"/>
              <a:ext cx="1440160" cy="89627"/>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97272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Processus suivi délégué ML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2" y="751668"/>
            <a:ext cx="864096" cy="8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77" y="1670874"/>
            <a:ext cx="6129500" cy="4595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ZoneTexte 24"/>
          <p:cNvSpPr txBox="1"/>
          <p:nvPr/>
        </p:nvSpPr>
        <p:spPr>
          <a:xfrm>
            <a:off x="1890153" y="881756"/>
            <a:ext cx="7056784" cy="307777"/>
          </a:xfrm>
          <a:prstGeom prst="rect">
            <a:avLst/>
          </a:prstGeom>
          <a:noFill/>
        </p:spPr>
        <p:txBody>
          <a:bodyPr wrap="square" rtlCol="0">
            <a:spAutoFit/>
          </a:bodyPr>
          <a:lstStyle/>
          <a:p>
            <a:r>
              <a:rPr lang="fr-FR" sz="1400" dirty="0"/>
              <a:t>A l’ouverture de la page vierge, entrer le code agence pour afficher les listes</a:t>
            </a:r>
          </a:p>
        </p:txBody>
      </p:sp>
      <p:cxnSp>
        <p:nvCxnSpPr>
          <p:cNvPr id="26" name="Connecteur droit avec flèche 25"/>
          <p:cNvCxnSpPr/>
          <p:nvPr/>
        </p:nvCxnSpPr>
        <p:spPr bwMode="auto">
          <a:xfrm flipH="1">
            <a:off x="4788024" y="1186563"/>
            <a:ext cx="720080" cy="484311"/>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ZoneTexte 26"/>
          <p:cNvSpPr txBox="1"/>
          <p:nvPr/>
        </p:nvSpPr>
        <p:spPr>
          <a:xfrm>
            <a:off x="1095575" y="6216675"/>
            <a:ext cx="4536504" cy="523220"/>
          </a:xfrm>
          <a:prstGeom prst="rect">
            <a:avLst/>
          </a:prstGeom>
          <a:noFill/>
        </p:spPr>
        <p:txBody>
          <a:bodyPr wrap="square" rtlCol="0">
            <a:spAutoFit/>
          </a:bodyPr>
          <a:lstStyle/>
          <a:p>
            <a:r>
              <a:rPr lang="fr-FR" sz="1400" dirty="0"/>
              <a:t>Repérer le code SAFIR de la structure pour traiter les dossiers qui vous concernent. </a:t>
            </a:r>
            <a:r>
              <a:rPr lang="fr-FR" sz="1200" dirty="0"/>
              <a:t>(listes des codes en annexe)</a:t>
            </a:r>
          </a:p>
        </p:txBody>
      </p:sp>
      <p:cxnSp>
        <p:nvCxnSpPr>
          <p:cNvPr id="28" name="Connecteur droit avec flèche 27"/>
          <p:cNvCxnSpPr/>
          <p:nvPr/>
        </p:nvCxnSpPr>
        <p:spPr bwMode="auto">
          <a:xfrm flipV="1">
            <a:off x="2267744" y="5478968"/>
            <a:ext cx="900100" cy="792088"/>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Picture 12"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088994"/>
            <a:ext cx="889000" cy="9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ZoneTexte 29"/>
          <p:cNvSpPr txBox="1"/>
          <p:nvPr/>
        </p:nvSpPr>
        <p:spPr>
          <a:xfrm>
            <a:off x="6732240" y="5092586"/>
            <a:ext cx="1800200" cy="1384995"/>
          </a:xfrm>
          <a:prstGeom prst="rect">
            <a:avLst/>
          </a:prstGeom>
          <a:noFill/>
        </p:spPr>
        <p:txBody>
          <a:bodyPr wrap="square" rtlCol="0">
            <a:spAutoFit/>
          </a:bodyPr>
          <a:lstStyle/>
          <a:p>
            <a:r>
              <a:rPr lang="fr-FR" sz="1400" dirty="0"/>
              <a:t>Le nombre de page est affiché à 01/01 mais il peut y en avoir plusieurs.</a:t>
            </a:r>
          </a:p>
          <a:p>
            <a:r>
              <a:rPr lang="fr-FR" sz="1400" dirty="0"/>
              <a:t>Cliquer sur la flèche pour dérouler</a:t>
            </a:r>
          </a:p>
        </p:txBody>
      </p:sp>
    </p:spTree>
    <p:extLst>
      <p:ext uri="{BB962C8B-B14F-4D97-AF65-F5344CB8AC3E}">
        <p14:creationId xmlns:p14="http://schemas.microsoft.com/office/powerpoint/2010/main" val="459506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Processus suivi délégué ML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2" y="751668"/>
            <a:ext cx="864096" cy="8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e 10"/>
          <p:cNvGrpSpPr/>
          <p:nvPr/>
        </p:nvGrpSpPr>
        <p:grpSpPr>
          <a:xfrm>
            <a:off x="414134" y="1844824"/>
            <a:ext cx="8334330" cy="4851042"/>
            <a:chOff x="307583" y="1268760"/>
            <a:chExt cx="8584897" cy="520374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83" y="1268760"/>
              <a:ext cx="6561519" cy="440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755576" y="5949280"/>
              <a:ext cx="3528392" cy="523220"/>
            </a:xfrm>
            <a:prstGeom prst="rect">
              <a:avLst/>
            </a:prstGeom>
            <a:noFill/>
          </p:spPr>
          <p:txBody>
            <a:bodyPr wrap="square" rtlCol="0">
              <a:spAutoFit/>
            </a:bodyPr>
            <a:lstStyle/>
            <a:p>
              <a:r>
                <a:rPr lang="fr-FR" sz="1400" dirty="0"/>
                <a:t>On retrouve le motif enregistré dans DUDE par le cotraitant</a:t>
              </a:r>
            </a:p>
          </p:txBody>
        </p:sp>
        <p:cxnSp>
          <p:nvCxnSpPr>
            <p:cNvPr id="14" name="Connecteur droit avec flèche 13"/>
            <p:cNvCxnSpPr>
              <a:stCxn id="13" idx="0"/>
            </p:cNvCxnSpPr>
            <p:nvPr/>
          </p:nvCxnSpPr>
          <p:spPr bwMode="auto">
            <a:xfrm flipV="1">
              <a:off x="2519772" y="5085184"/>
              <a:ext cx="396044" cy="864096"/>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ZoneTexte 14"/>
            <p:cNvSpPr txBox="1"/>
            <p:nvPr/>
          </p:nvSpPr>
          <p:spPr>
            <a:xfrm>
              <a:off x="7092280" y="4365104"/>
              <a:ext cx="1800200" cy="954107"/>
            </a:xfrm>
            <a:prstGeom prst="rect">
              <a:avLst/>
            </a:prstGeom>
            <a:noFill/>
          </p:spPr>
          <p:txBody>
            <a:bodyPr wrap="square" rtlCol="0">
              <a:spAutoFit/>
            </a:bodyPr>
            <a:lstStyle/>
            <a:p>
              <a:r>
                <a:rPr lang="fr-FR" sz="1400" dirty="0"/>
                <a:t>En cas d’info contradictoire, on peut renvoyer le DE vers le cotraitant</a:t>
              </a:r>
            </a:p>
          </p:txBody>
        </p:sp>
        <p:cxnSp>
          <p:nvCxnSpPr>
            <p:cNvPr id="16" name="Connecteur droit avec flèche 15"/>
            <p:cNvCxnSpPr>
              <a:stCxn id="15" idx="1"/>
            </p:cNvCxnSpPr>
            <p:nvPr/>
          </p:nvCxnSpPr>
          <p:spPr bwMode="auto">
            <a:xfrm flipH="1">
              <a:off x="6372200" y="4842158"/>
              <a:ext cx="720080" cy="171018"/>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12"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2380" y="3468836"/>
              <a:ext cx="889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1200119" y="751668"/>
            <a:ext cx="7560840" cy="830997"/>
          </a:xfrm>
          <a:prstGeom prst="rect">
            <a:avLst/>
          </a:prstGeom>
        </p:spPr>
        <p:txBody>
          <a:bodyPr wrap="square">
            <a:spAutoFit/>
          </a:bodyPr>
          <a:lstStyle/>
          <a:p>
            <a:r>
              <a:rPr lang="fr-FR" sz="1600" b="1" dirty="0">
                <a:solidFill>
                  <a:srgbClr val="00597C"/>
                </a:solidFill>
                <a:latin typeface="+mn-lt"/>
                <a:cs typeface="+mn-cs"/>
              </a:rPr>
              <a:t>Comment traiter ces alertes ?</a:t>
            </a:r>
          </a:p>
          <a:p>
            <a:r>
              <a:rPr lang="fr-FR" sz="1600" b="1" dirty="0">
                <a:solidFill>
                  <a:srgbClr val="00597C"/>
                </a:solidFill>
                <a:latin typeface="+mn-lt"/>
                <a:cs typeface="+mn-cs"/>
              </a:rPr>
              <a:t>Chaque dossier doit être traité individuellement. Il faut pour cela copier l’identifiant et ouvrir le dossier AUDE correspondant, puis accéder à la page du suivi délégué</a:t>
            </a:r>
            <a:r>
              <a:rPr lang="fr-FR" sz="1600" dirty="0">
                <a:solidFill>
                  <a:srgbClr val="002060"/>
                </a:solidFill>
              </a:rPr>
              <a:t>.</a:t>
            </a:r>
          </a:p>
        </p:txBody>
      </p:sp>
    </p:spTree>
    <p:extLst>
      <p:ext uri="{BB962C8B-B14F-4D97-AF65-F5344CB8AC3E}">
        <p14:creationId xmlns:p14="http://schemas.microsoft.com/office/powerpoint/2010/main" val="3738110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Processus suivi délégué ML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2" y="751668"/>
            <a:ext cx="864096" cy="8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1268420" y="5861172"/>
            <a:ext cx="6552728" cy="523220"/>
          </a:xfrm>
          <a:prstGeom prst="rect">
            <a:avLst/>
          </a:prstGeom>
          <a:noFill/>
        </p:spPr>
        <p:txBody>
          <a:bodyPr wrap="square" rtlCol="0">
            <a:spAutoFit/>
          </a:bodyPr>
          <a:lstStyle/>
          <a:p>
            <a:r>
              <a:rPr lang="fr-FR" sz="1400" dirty="0"/>
              <a:t>On choisi dans le menu déroulant le motif correspondant à celui déclaré par la structure de suivi délégué et on enregistre.</a:t>
            </a:r>
          </a:p>
        </p:txBody>
      </p:sp>
      <p:cxnSp>
        <p:nvCxnSpPr>
          <p:cNvPr id="19" name="Connecteur droit avec flèche 18"/>
          <p:cNvCxnSpPr>
            <a:stCxn id="18" idx="0"/>
          </p:cNvCxnSpPr>
          <p:nvPr/>
        </p:nvCxnSpPr>
        <p:spPr bwMode="auto">
          <a:xfrm flipH="1" flipV="1">
            <a:off x="4076732" y="4742607"/>
            <a:ext cx="468052" cy="1118565"/>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avec flèche 19"/>
          <p:cNvCxnSpPr>
            <a:stCxn id="18" idx="0"/>
          </p:cNvCxnSpPr>
          <p:nvPr/>
        </p:nvCxnSpPr>
        <p:spPr bwMode="auto">
          <a:xfrm flipV="1">
            <a:off x="4544784" y="5411661"/>
            <a:ext cx="1908212" cy="449511"/>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50" y="2798391"/>
            <a:ext cx="6537349" cy="26132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ZoneTexte 21"/>
          <p:cNvSpPr txBox="1"/>
          <p:nvPr/>
        </p:nvSpPr>
        <p:spPr>
          <a:xfrm>
            <a:off x="990201" y="782167"/>
            <a:ext cx="7704856" cy="1661993"/>
          </a:xfrm>
          <a:prstGeom prst="rect">
            <a:avLst/>
          </a:prstGeom>
          <a:noFill/>
        </p:spPr>
        <p:txBody>
          <a:bodyPr wrap="square" rtlCol="0">
            <a:spAutoFit/>
          </a:bodyPr>
          <a:lstStyle/>
          <a:p>
            <a:r>
              <a:rPr lang="fr-FR" b="1" dirty="0">
                <a:solidFill>
                  <a:srgbClr val="002060"/>
                </a:solidFill>
              </a:rPr>
              <a:t>Liste des motifs de non-démarrage ou de fin de suivi :</a:t>
            </a:r>
          </a:p>
          <a:p>
            <a:pPr lvl="1"/>
            <a:r>
              <a:rPr lang="fr-FR" sz="1400" dirty="0">
                <a:solidFill>
                  <a:srgbClr val="002060"/>
                </a:solidFill>
              </a:rPr>
              <a:t>Absence à première convocation		2</a:t>
            </a:r>
            <a:r>
              <a:rPr lang="fr-FR" sz="1400" baseline="30000" dirty="0">
                <a:solidFill>
                  <a:srgbClr val="002060"/>
                </a:solidFill>
              </a:rPr>
              <a:t>e</a:t>
            </a:r>
            <a:r>
              <a:rPr lang="fr-FR" sz="1400" dirty="0">
                <a:solidFill>
                  <a:srgbClr val="002060"/>
                </a:solidFill>
              </a:rPr>
              <a:t> refus d’ORE</a:t>
            </a:r>
          </a:p>
          <a:p>
            <a:pPr lvl="1"/>
            <a:r>
              <a:rPr lang="fr-FR" sz="1400" dirty="0">
                <a:solidFill>
                  <a:srgbClr val="002060"/>
                </a:solidFill>
              </a:rPr>
              <a:t>Absence à premier entretien			Refus d’actualisation du PPAE</a:t>
            </a:r>
          </a:p>
          <a:p>
            <a:pPr lvl="1"/>
            <a:r>
              <a:rPr lang="fr-FR" sz="1400" dirty="0">
                <a:solidFill>
                  <a:srgbClr val="002060"/>
                </a:solidFill>
              </a:rPr>
              <a:t>Abandon du demandeur			Public non concerné</a:t>
            </a:r>
          </a:p>
          <a:p>
            <a:pPr lvl="1"/>
            <a:r>
              <a:rPr lang="fr-FR" sz="1400" dirty="0">
                <a:solidFill>
                  <a:srgbClr val="002060"/>
                </a:solidFill>
              </a:rPr>
              <a:t>Critère non rempli			Reprise d’emploi déclarée</a:t>
            </a:r>
          </a:p>
          <a:p>
            <a:pPr lvl="1"/>
            <a:r>
              <a:rPr lang="fr-FR" sz="1400" dirty="0">
                <a:solidFill>
                  <a:srgbClr val="002060"/>
                </a:solidFill>
              </a:rPr>
              <a:t>Déménagement</a:t>
            </a:r>
          </a:p>
          <a:p>
            <a:pPr lvl="1"/>
            <a:endParaRPr lang="fr-FR" sz="1400" dirty="0"/>
          </a:p>
        </p:txBody>
      </p:sp>
    </p:spTree>
    <p:extLst>
      <p:ext uri="{BB962C8B-B14F-4D97-AF65-F5344CB8AC3E}">
        <p14:creationId xmlns:p14="http://schemas.microsoft.com/office/powerpoint/2010/main" val="3127794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Processus suivi délégué ML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2" y="751668"/>
            <a:ext cx="864096" cy="8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e 8"/>
          <p:cNvGrpSpPr/>
          <p:nvPr/>
        </p:nvGrpSpPr>
        <p:grpSpPr>
          <a:xfrm>
            <a:off x="462698" y="1621458"/>
            <a:ext cx="8236802" cy="4725629"/>
            <a:chOff x="462698" y="404664"/>
            <a:chExt cx="8236802" cy="5942423"/>
          </a:xfrm>
        </p:grpSpPr>
        <p:sp>
          <p:nvSpPr>
            <p:cNvPr id="11" name="ZoneTexte 10"/>
            <p:cNvSpPr txBox="1"/>
            <p:nvPr/>
          </p:nvSpPr>
          <p:spPr>
            <a:xfrm>
              <a:off x="2555776" y="4930133"/>
              <a:ext cx="6143724" cy="646331"/>
            </a:xfrm>
            <a:prstGeom prst="rect">
              <a:avLst/>
            </a:prstGeom>
            <a:noFill/>
          </p:spPr>
          <p:txBody>
            <a:bodyPr wrap="square" rtlCol="0">
              <a:spAutoFit/>
            </a:bodyPr>
            <a:lstStyle/>
            <a:p>
              <a:r>
                <a:rPr lang="fr-FR" dirty="0">
                  <a:solidFill>
                    <a:srgbClr val="C00000"/>
                  </a:solidFill>
                </a:rPr>
                <a:t>Des dossiers traités permettent une gestion de la liste applicable et génèrent de la satisfaction DE.</a:t>
              </a:r>
            </a:p>
          </p:txBody>
        </p:sp>
        <p:pic>
          <p:nvPicPr>
            <p:cNvPr id="12" name="Picture 24"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l="2" t="12886" r="48756" b="6563"/>
            <a:stretch>
              <a:fillRect/>
            </a:stretch>
          </p:blipFill>
          <p:spPr bwMode="auto">
            <a:xfrm>
              <a:off x="1115616" y="4159512"/>
              <a:ext cx="13906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462698" y="404664"/>
              <a:ext cx="8136904" cy="1354217"/>
            </a:xfrm>
            <a:prstGeom prst="rect">
              <a:avLst/>
            </a:prstGeom>
            <a:noFill/>
          </p:spPr>
          <p:txBody>
            <a:bodyPr wrap="square" rtlCol="0">
              <a:spAutoFit/>
            </a:bodyPr>
            <a:lstStyle/>
            <a:p>
              <a:r>
                <a:rPr lang="fr-FR" b="1" dirty="0">
                  <a:solidFill>
                    <a:srgbClr val="002060"/>
                  </a:solidFill>
                </a:rPr>
                <a:t>Et ensuite ?</a:t>
              </a:r>
            </a:p>
            <a:p>
              <a:pPr marL="742950" lvl="1" indent="-285750">
                <a:buFont typeface="Wingdings" panose="05000000000000000000" pitchFamily="2" charset="2"/>
                <a:buChar char="Ø"/>
              </a:pPr>
              <a:r>
                <a:rPr lang="fr-FR" sz="1600" dirty="0">
                  <a:solidFill>
                    <a:srgbClr val="002060"/>
                  </a:solidFill>
                </a:rPr>
                <a:t>Le DE revient en portefeuille dans sa modalité d’origine</a:t>
              </a:r>
            </a:p>
            <a:p>
              <a:pPr marL="742950" lvl="1" indent="-285750">
                <a:buFont typeface="Wingdings" panose="05000000000000000000" pitchFamily="2" charset="2"/>
                <a:buChar char="Ø"/>
              </a:pPr>
              <a:r>
                <a:rPr lang="fr-FR" sz="1600" dirty="0">
                  <a:solidFill>
                    <a:srgbClr val="002060"/>
                  </a:solidFill>
                </a:rPr>
                <a:t>Son conseiller reprend contact avec le DE pour faire un point sur la situation</a:t>
              </a:r>
            </a:p>
            <a:p>
              <a:pPr marL="742950" lvl="1" indent="-285750" algn="just">
                <a:buFont typeface="Wingdings" panose="05000000000000000000" pitchFamily="2" charset="2"/>
                <a:buChar char="Ø"/>
              </a:pPr>
              <a:r>
                <a:rPr lang="fr-FR" sz="1600" dirty="0">
                  <a:solidFill>
                    <a:srgbClr val="002060"/>
                  </a:solidFill>
                </a:rPr>
                <a:t>La gestion de la liste peut être appliquée sur les cas de manquement </a:t>
              </a:r>
              <a:r>
                <a:rPr lang="fr-FR" sz="1400" dirty="0">
                  <a:solidFill>
                    <a:srgbClr val="002060"/>
                  </a:solidFill>
                </a:rPr>
                <a:t>(attention au délai de traitement)</a:t>
              </a:r>
              <a:r>
                <a:rPr lang="fr-FR" sz="1600" dirty="0">
                  <a:solidFill>
                    <a:srgbClr val="002060"/>
                  </a:solidFill>
                </a:rPr>
                <a:t>.</a:t>
              </a:r>
              <a:endParaRPr lang="fr-FR" dirty="0">
                <a:solidFill>
                  <a:srgbClr val="002060"/>
                </a:solidFill>
              </a:endParaRPr>
            </a:p>
          </p:txBody>
        </p:sp>
        <p:sp>
          <p:nvSpPr>
            <p:cNvPr id="14" name="ZoneTexte 13"/>
            <p:cNvSpPr txBox="1"/>
            <p:nvPr/>
          </p:nvSpPr>
          <p:spPr>
            <a:xfrm>
              <a:off x="462698" y="2420888"/>
              <a:ext cx="8136904" cy="1600438"/>
            </a:xfrm>
            <a:prstGeom prst="rect">
              <a:avLst/>
            </a:prstGeom>
            <a:noFill/>
          </p:spPr>
          <p:txBody>
            <a:bodyPr wrap="square" rtlCol="0">
              <a:spAutoFit/>
            </a:bodyPr>
            <a:lstStyle/>
            <a:p>
              <a:r>
                <a:rPr lang="fr-FR" sz="1600" dirty="0">
                  <a:solidFill>
                    <a:srgbClr val="002060"/>
                  </a:solidFill>
                </a:rPr>
                <a:t>Ces alertes n’étant pas datées, il convient de les traiter </a:t>
              </a:r>
              <a:r>
                <a:rPr lang="fr-FR" sz="1600" b="1" dirty="0">
                  <a:solidFill>
                    <a:srgbClr val="002060"/>
                  </a:solidFill>
                </a:rPr>
                <a:t>le plus régulièrement possible</a:t>
              </a:r>
              <a:r>
                <a:rPr lang="fr-FR" sz="1600" dirty="0">
                  <a:solidFill>
                    <a:srgbClr val="002060"/>
                  </a:solidFill>
                </a:rPr>
                <a:t>, afin que les informations soit cohérentes et que le parcours du DE ne soit pas interrompu.</a:t>
              </a:r>
            </a:p>
            <a:p>
              <a:r>
                <a:rPr lang="fr-FR" sz="1600" dirty="0">
                  <a:solidFill>
                    <a:srgbClr val="002060"/>
                  </a:solidFill>
                </a:rPr>
                <a:t>Dans l’idéal, un </a:t>
              </a:r>
              <a:r>
                <a:rPr lang="fr-FR" sz="1600" b="1" dirty="0">
                  <a:solidFill>
                    <a:srgbClr val="002060"/>
                  </a:solidFill>
                </a:rPr>
                <a:t>jalon</a:t>
              </a:r>
              <a:r>
                <a:rPr lang="fr-FR" sz="1600" dirty="0">
                  <a:solidFill>
                    <a:srgbClr val="002060"/>
                  </a:solidFill>
                </a:rPr>
                <a:t> pourrait être positionné dans le dossier du DE au moment du traitement, sans quoi son conseiller ne sera pas alerté.</a:t>
              </a:r>
            </a:p>
            <a:p>
              <a:pPr algn="just"/>
              <a:endParaRPr lang="fr-FR" dirty="0"/>
            </a:p>
          </p:txBody>
        </p:sp>
      </p:grpSp>
    </p:spTree>
    <p:extLst>
      <p:ext uri="{BB962C8B-B14F-4D97-AF65-F5344CB8AC3E}">
        <p14:creationId xmlns:p14="http://schemas.microsoft.com/office/powerpoint/2010/main" val="293865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normAutofit/>
          </a:bodyPr>
          <a:lstStyle/>
          <a:p>
            <a:r>
              <a:rPr lang="fr-FR" dirty="0"/>
              <a:t>Processus suivi délégué ML</a:t>
            </a:r>
          </a:p>
        </p:txBody>
      </p:sp>
      <p:sp>
        <p:nvSpPr>
          <p:cNvPr id="12" name="Espace réservé du texte 11"/>
          <p:cNvSpPr>
            <a:spLocks noGrp="1"/>
          </p:cNvSpPr>
          <p:nvPr>
            <p:ph type="body" sz="quarter" idx="13"/>
          </p:nvPr>
        </p:nvSpPr>
        <p:spPr>
          <a:xfrm>
            <a:off x="1206288" y="1772816"/>
            <a:ext cx="7617651" cy="1043125"/>
          </a:xfrm>
        </p:spPr>
        <p:txBody>
          <a:bodyPr/>
          <a:lstStyle/>
          <a:p>
            <a:r>
              <a:rPr lang="fr-FR" dirty="0"/>
              <a:t>Modification des codes COT dans AUDE et DUDE</a:t>
            </a:r>
          </a:p>
        </p:txBody>
      </p:sp>
      <p:sp>
        <p:nvSpPr>
          <p:cNvPr id="13" name="Espace réservé du contenu 12"/>
          <p:cNvSpPr>
            <a:spLocks noGrp="1"/>
          </p:cNvSpPr>
          <p:nvPr>
            <p:ph sz="quarter" idx="15"/>
          </p:nvPr>
        </p:nvSpPr>
        <p:spPr>
          <a:xfrm>
            <a:off x="115539" y="1844824"/>
            <a:ext cx="964427" cy="964800"/>
          </a:xfrm>
        </p:spPr>
        <p:txBody>
          <a:bodyPr/>
          <a:lstStyle/>
          <a:p>
            <a:r>
              <a:rPr lang="fr-FR" dirty="0"/>
              <a:t>AUDE</a:t>
            </a:r>
          </a:p>
          <a:p>
            <a:r>
              <a:rPr lang="fr-FR" dirty="0"/>
              <a:t>DUDE</a:t>
            </a:r>
          </a:p>
        </p:txBody>
      </p:sp>
      <p:sp>
        <p:nvSpPr>
          <p:cNvPr id="14" name="Espace réservé du contenu 13"/>
          <p:cNvSpPr>
            <a:spLocks noGrp="1"/>
          </p:cNvSpPr>
          <p:nvPr>
            <p:ph idx="16"/>
          </p:nvPr>
        </p:nvSpPr>
        <p:spPr>
          <a:xfrm>
            <a:off x="104037" y="2924944"/>
            <a:ext cx="8716435" cy="3384376"/>
          </a:xfrm>
        </p:spPr>
        <p:txBody>
          <a:bodyPr>
            <a:normAutofit/>
          </a:bodyPr>
          <a:lstStyle/>
          <a:p>
            <a:pPr algn="just"/>
            <a:r>
              <a:rPr lang="fr-FR" dirty="0"/>
              <a:t>Les conventions de partenariat 2015-2017 signées entre l’Etat, Pôle-emploi et les instances représentatives des Missions locales font </a:t>
            </a:r>
            <a:r>
              <a:rPr lang="fr-FR" dirty="0">
                <a:solidFill>
                  <a:srgbClr val="3399FF"/>
                </a:solidFill>
              </a:rPr>
              <a:t>disparaître la notion de cotraitance.</a:t>
            </a:r>
            <a:endParaRPr lang="fr-FR" dirty="0"/>
          </a:p>
          <a:p>
            <a:pPr algn="just"/>
            <a:endParaRPr lang="fr-FR" dirty="0"/>
          </a:p>
          <a:p>
            <a:pPr algn="just">
              <a:spcBef>
                <a:spcPts val="0"/>
              </a:spcBef>
              <a:spcAft>
                <a:spcPts val="600"/>
              </a:spcAft>
            </a:pPr>
            <a:r>
              <a:rPr lang="fr-FR" u="sng" dirty="0"/>
              <a:t>Evolution</a:t>
            </a:r>
            <a:r>
              <a:rPr lang="fr-FR" dirty="0"/>
              <a:t> : </a:t>
            </a:r>
          </a:p>
          <a:p>
            <a:pPr marL="285750" indent="-285750" algn="just">
              <a:buFont typeface="Wingdings" panose="05000000000000000000" pitchFamily="2" charset="2"/>
              <a:buChar char="§"/>
            </a:pPr>
            <a:r>
              <a:rPr lang="fr-FR" dirty="0"/>
              <a:t>le type de suivi délégué « COT » dans AUDE est remplacé par </a:t>
            </a:r>
            <a:r>
              <a:rPr lang="fr-FR" dirty="0">
                <a:solidFill>
                  <a:srgbClr val="3399FF"/>
                </a:solidFill>
              </a:rPr>
              <a:t>MLO </a:t>
            </a:r>
            <a:r>
              <a:rPr lang="fr-FR" dirty="0"/>
              <a:t>si le demandeur d’emploi est envoyé en suivi délégué vers une Mission locale</a:t>
            </a:r>
          </a:p>
          <a:p>
            <a:pPr algn="just"/>
            <a:endParaRPr lang="fr-FR" dirty="0"/>
          </a:p>
          <a:p>
            <a:pPr marL="1370013" lvl="3" indent="-1014413" algn="just">
              <a:buNone/>
            </a:pPr>
            <a:r>
              <a:rPr lang="fr-FR" sz="1600" b="1" i="0" dirty="0"/>
              <a:t>Le suivi délégué de type COT ne peut plus être utilisé pour de nouvelles prescriptions</a:t>
            </a:r>
          </a:p>
        </p:txBody>
      </p:sp>
      <p:sp>
        <p:nvSpPr>
          <p:cNvPr id="6" name="Espace réservé du texte 2"/>
          <p:cNvSpPr txBox="1">
            <a:spLocks/>
          </p:cNvSpPr>
          <p:nvPr/>
        </p:nvSpPr>
        <p:spPr>
          <a:xfrm>
            <a:off x="179512" y="836712"/>
            <a:ext cx="8708400" cy="653691"/>
          </a:xfrm>
          <a:prstGeom prst="rect">
            <a:avLst/>
          </a:prstGeom>
          <a:ln>
            <a:solidFill>
              <a:schemeClr val="tx2">
                <a:lumMod val="20000"/>
                <a:lumOff val="80000"/>
              </a:schemeClr>
            </a:solidFill>
          </a:ln>
        </p:spPr>
        <p:txBody>
          <a:bodyPr vert="horz" lIns="91410" tIns="45706" rIns="91410" bIns="45706" rtlCol="0" anchor="ctr">
            <a:normAutofit/>
          </a:bodyPr>
          <a:lstStyle>
            <a:lvl1pPr marL="0" indent="0" algn="l" defTabSz="914110" rtl="0" eaLnBrk="1" latinLnBrk="0" hangingPunct="1">
              <a:spcBef>
                <a:spcPct val="20000"/>
              </a:spcBef>
              <a:buFontTx/>
              <a:buNone/>
              <a:defRPr lang="fr-FR" sz="1800" b="1" i="0" kern="1200" baseline="0" dirty="0" smtClean="0">
                <a:solidFill>
                  <a:srgbClr val="00597C"/>
                </a:solidFill>
                <a:latin typeface="+mn-lt"/>
                <a:ea typeface="+mn-ea"/>
                <a:cs typeface="+mn-cs"/>
              </a:defRPr>
            </a:lvl1pPr>
            <a:lvl2pPr marL="742714" indent="-285660" algn="l" defTabSz="914110" rtl="0" eaLnBrk="1" latinLnBrk="0" hangingPunct="1">
              <a:spcBef>
                <a:spcPct val="20000"/>
              </a:spcBef>
              <a:buFont typeface="Arial" panose="020B0604020202020204" pitchFamily="34" charset="0"/>
              <a:buChar char="•"/>
              <a:defRPr lang="fr-FR" sz="1400" b="1" kern="1200" dirty="0" smtClean="0">
                <a:solidFill>
                  <a:schemeClr val="accent1">
                    <a:lumMod val="50000"/>
                  </a:schemeClr>
                </a:solidFill>
                <a:latin typeface="+mn-lt"/>
                <a:ea typeface="+mn-ea"/>
                <a:cs typeface="+mn-cs"/>
              </a:defRPr>
            </a:lvl2pPr>
            <a:lvl3pPr marL="1142638" indent="-228528" algn="l" defTabSz="914110" rtl="0" eaLnBrk="1" latinLnBrk="0" hangingPunct="1">
              <a:spcBef>
                <a:spcPct val="20000"/>
              </a:spcBef>
              <a:buFont typeface="Wingdings" panose="05000000000000000000" pitchFamily="2" charset="2"/>
              <a:buChar char="ü"/>
              <a:defRPr lang="fr-FR" sz="1300" b="1" kern="1200" dirty="0" smtClean="0">
                <a:solidFill>
                  <a:schemeClr val="accent1">
                    <a:lumMod val="50000"/>
                  </a:schemeClr>
                </a:solidFill>
                <a:latin typeface="+mn-lt"/>
                <a:ea typeface="+mn-ea"/>
                <a:cs typeface="+mn-cs"/>
              </a:defRPr>
            </a:lvl3pPr>
            <a:lvl4pPr marL="1599693" indent="-228528" algn="l" defTabSz="914110" rtl="0" eaLnBrk="1" latinLnBrk="0" hangingPunct="1">
              <a:spcBef>
                <a:spcPct val="20000"/>
              </a:spcBef>
              <a:buFont typeface="Arial" panose="020B0604020202020204" pitchFamily="34" charset="0"/>
              <a:buChar char="•"/>
              <a:defRPr lang="fr-FR" sz="1300" b="0" kern="1200" dirty="0" smtClean="0">
                <a:solidFill>
                  <a:schemeClr val="accent1">
                    <a:lumMod val="50000"/>
                  </a:schemeClr>
                </a:solidFill>
                <a:latin typeface="+mn-lt"/>
                <a:ea typeface="+mn-ea"/>
                <a:cs typeface="+mn-cs"/>
              </a:defRPr>
            </a:lvl4pPr>
            <a:lvl5pPr marL="415838" indent="0" algn="l" defTabSz="914110" rtl="0" eaLnBrk="1" latinLnBrk="0" hangingPunct="1">
              <a:spcBef>
                <a:spcPct val="20000"/>
              </a:spcBef>
              <a:buFont typeface="Calibri" panose="020F0502020204030204" pitchFamily="34" charset="0"/>
              <a:buNone/>
              <a:defRPr lang="fr-FR" sz="1300" b="0" i="1" kern="1200" dirty="0">
                <a:solidFill>
                  <a:schemeClr val="accent1">
                    <a:lumMod val="50000"/>
                  </a:schemeClr>
                </a:solidFill>
                <a:latin typeface="+mn-lt"/>
                <a:ea typeface="+mn-ea"/>
                <a:cs typeface="+mn-cs"/>
              </a:defRPr>
            </a:lvl5pPr>
            <a:lvl6pPr marL="2513804"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861"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14"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69"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fr-FR" dirty="0"/>
              <a:t>Nouveautés depuis la version 17SI1 du 20 mars 2017</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893049"/>
            <a:ext cx="285751"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10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normAutofit/>
          </a:bodyPr>
          <a:lstStyle/>
          <a:p>
            <a:r>
              <a:rPr lang="fr-FR" dirty="0"/>
              <a:t>Processus suivi délégué ML</a:t>
            </a:r>
          </a:p>
        </p:txBody>
      </p:sp>
      <p:sp>
        <p:nvSpPr>
          <p:cNvPr id="13" name="Espace réservé du contenu 12"/>
          <p:cNvSpPr>
            <a:spLocks noGrp="1"/>
          </p:cNvSpPr>
          <p:nvPr>
            <p:ph sz="quarter" idx="15"/>
          </p:nvPr>
        </p:nvSpPr>
        <p:spPr>
          <a:xfrm>
            <a:off x="179512" y="681157"/>
            <a:ext cx="964427" cy="964800"/>
          </a:xfrm>
        </p:spPr>
        <p:txBody>
          <a:bodyPr/>
          <a:lstStyle/>
          <a:p>
            <a:r>
              <a:rPr lang="fr-FR" dirty="0"/>
              <a:t>AUDE</a:t>
            </a:r>
          </a:p>
        </p:txBody>
      </p:sp>
      <p:sp>
        <p:nvSpPr>
          <p:cNvPr id="14" name="Espace réservé du contenu 13"/>
          <p:cNvSpPr>
            <a:spLocks noGrp="1"/>
          </p:cNvSpPr>
          <p:nvPr>
            <p:ph idx="16"/>
          </p:nvPr>
        </p:nvSpPr>
        <p:spPr>
          <a:xfrm>
            <a:off x="104037" y="1844824"/>
            <a:ext cx="2163707" cy="4707650"/>
          </a:xfrm>
          <a:ln>
            <a:solidFill>
              <a:schemeClr val="tx2">
                <a:lumMod val="20000"/>
                <a:lumOff val="80000"/>
              </a:schemeClr>
            </a:solidFill>
          </a:ln>
        </p:spPr>
        <p:txBody>
          <a:bodyPr vert="horz" lIns="91410" tIns="45706" rIns="91410" bIns="45706" rtlCol="0">
            <a:normAutofit/>
          </a:bodyPr>
          <a:lstStyle/>
          <a:p>
            <a:r>
              <a:rPr lang="fr-FR" altLang="fr-FR" dirty="0"/>
              <a:t>Cette évolution vise à éviter les </a:t>
            </a:r>
            <a:r>
              <a:rPr lang="fr-FR" altLang="fr-FR" dirty="0">
                <a:solidFill>
                  <a:srgbClr val="3399FF"/>
                </a:solidFill>
              </a:rPr>
              <a:t>doubles accompagnements</a:t>
            </a:r>
            <a:r>
              <a:rPr lang="fr-FR" altLang="fr-FR" dirty="0"/>
              <a:t> des jeunes en renseignant le dossier du demandeur d’emploi bénéficiant </a:t>
            </a:r>
            <a:r>
              <a:rPr lang="fr-FR" altLang="fr-FR" dirty="0">
                <a:solidFill>
                  <a:srgbClr val="3399FF"/>
                </a:solidFill>
              </a:rPr>
              <a:t>d’un dispositif d’accompagnement de la mission locale</a:t>
            </a:r>
            <a:r>
              <a:rPr lang="fr-FR" altLang="fr-FR" dirty="0"/>
              <a:t>.</a:t>
            </a:r>
          </a:p>
          <a:p>
            <a:endParaRPr lang="fr-FR" b="0" dirty="0"/>
          </a:p>
          <a:p>
            <a:r>
              <a:rPr lang="fr-FR" dirty="0"/>
              <a:t>Pôle emploi </a:t>
            </a:r>
            <a:r>
              <a:rPr lang="fr-FR" dirty="0">
                <a:solidFill>
                  <a:srgbClr val="FF0000"/>
                </a:solidFill>
              </a:rPr>
              <a:t>n’oriente pas un jeune en délégation de PPAE </a:t>
            </a:r>
            <a:r>
              <a:rPr lang="fr-FR" dirty="0"/>
              <a:t>vers la Mission Locale s’il sait que le jeune est déjà accompagné par la mission locale. </a:t>
            </a:r>
          </a:p>
          <a:p>
            <a:endParaRPr lang="fr-FR" dirty="0"/>
          </a:p>
          <a:p>
            <a:pPr marL="285750" indent="-285750">
              <a:buFont typeface="Arial" panose="020B0604020202020204" pitchFamily="34" charset="0"/>
              <a:buChar char="•"/>
            </a:pPr>
            <a:endParaRPr lang="fr-FR" altLang="fr-FR" b="0" dirty="0"/>
          </a:p>
          <a:p>
            <a:pPr marL="285750" indent="-285750">
              <a:buFont typeface="Arial" panose="020B0604020202020204" pitchFamily="34" charset="0"/>
              <a:buChar char="•"/>
            </a:pPr>
            <a:endParaRPr lang="fr-FR" altLang="fr-FR" dirty="0"/>
          </a:p>
          <a:p>
            <a:endParaRPr lang="fr-FR" dirty="0"/>
          </a:p>
        </p:txBody>
      </p:sp>
      <p:sp>
        <p:nvSpPr>
          <p:cNvPr id="6" name="Espace réservé du texte 2"/>
          <p:cNvSpPr txBox="1">
            <a:spLocks/>
          </p:cNvSpPr>
          <p:nvPr/>
        </p:nvSpPr>
        <p:spPr>
          <a:xfrm>
            <a:off x="1259632" y="836712"/>
            <a:ext cx="7628280" cy="653691"/>
          </a:xfrm>
          <a:prstGeom prst="rect">
            <a:avLst/>
          </a:prstGeom>
          <a:ln>
            <a:solidFill>
              <a:schemeClr val="tx2">
                <a:lumMod val="20000"/>
                <a:lumOff val="80000"/>
              </a:schemeClr>
            </a:solidFill>
          </a:ln>
        </p:spPr>
        <p:txBody>
          <a:bodyPr vert="horz" lIns="91410" tIns="45706" rIns="91410" bIns="45706" rtlCol="0" anchor="ctr">
            <a:normAutofit/>
          </a:bodyPr>
          <a:lstStyle>
            <a:lvl1pPr marL="0" indent="0" algn="l" defTabSz="914110" rtl="0" eaLnBrk="1" latinLnBrk="0" hangingPunct="1">
              <a:spcBef>
                <a:spcPct val="20000"/>
              </a:spcBef>
              <a:buFontTx/>
              <a:buNone/>
              <a:defRPr lang="fr-FR" sz="1800" b="1" i="0" kern="1200" baseline="0" dirty="0" smtClean="0">
                <a:solidFill>
                  <a:srgbClr val="00597C"/>
                </a:solidFill>
                <a:latin typeface="+mn-lt"/>
                <a:ea typeface="+mn-ea"/>
                <a:cs typeface="+mn-cs"/>
              </a:defRPr>
            </a:lvl1pPr>
            <a:lvl2pPr marL="742714" indent="-285660" algn="l" defTabSz="914110" rtl="0" eaLnBrk="1" latinLnBrk="0" hangingPunct="1">
              <a:spcBef>
                <a:spcPct val="20000"/>
              </a:spcBef>
              <a:buFont typeface="Arial" panose="020B0604020202020204" pitchFamily="34" charset="0"/>
              <a:buChar char="•"/>
              <a:defRPr lang="fr-FR" sz="1400" b="1" kern="1200" dirty="0" smtClean="0">
                <a:solidFill>
                  <a:schemeClr val="accent1">
                    <a:lumMod val="50000"/>
                  </a:schemeClr>
                </a:solidFill>
                <a:latin typeface="+mn-lt"/>
                <a:ea typeface="+mn-ea"/>
                <a:cs typeface="+mn-cs"/>
              </a:defRPr>
            </a:lvl2pPr>
            <a:lvl3pPr marL="1142638" indent="-228528" algn="l" defTabSz="914110" rtl="0" eaLnBrk="1" latinLnBrk="0" hangingPunct="1">
              <a:spcBef>
                <a:spcPct val="20000"/>
              </a:spcBef>
              <a:buFont typeface="Wingdings" panose="05000000000000000000" pitchFamily="2" charset="2"/>
              <a:buChar char="ü"/>
              <a:defRPr lang="fr-FR" sz="1300" b="1" kern="1200" dirty="0" smtClean="0">
                <a:solidFill>
                  <a:schemeClr val="accent1">
                    <a:lumMod val="50000"/>
                  </a:schemeClr>
                </a:solidFill>
                <a:latin typeface="+mn-lt"/>
                <a:ea typeface="+mn-ea"/>
                <a:cs typeface="+mn-cs"/>
              </a:defRPr>
            </a:lvl3pPr>
            <a:lvl4pPr marL="1599693" indent="-228528" algn="l" defTabSz="914110" rtl="0" eaLnBrk="1" latinLnBrk="0" hangingPunct="1">
              <a:spcBef>
                <a:spcPct val="20000"/>
              </a:spcBef>
              <a:buFont typeface="Arial" panose="020B0604020202020204" pitchFamily="34" charset="0"/>
              <a:buChar char="•"/>
              <a:defRPr lang="fr-FR" sz="1300" b="0" kern="1200" dirty="0" smtClean="0">
                <a:solidFill>
                  <a:schemeClr val="accent1">
                    <a:lumMod val="50000"/>
                  </a:schemeClr>
                </a:solidFill>
                <a:latin typeface="+mn-lt"/>
                <a:ea typeface="+mn-ea"/>
                <a:cs typeface="+mn-cs"/>
              </a:defRPr>
            </a:lvl4pPr>
            <a:lvl5pPr marL="415838" indent="0" algn="l" defTabSz="914110" rtl="0" eaLnBrk="1" latinLnBrk="0" hangingPunct="1">
              <a:spcBef>
                <a:spcPct val="20000"/>
              </a:spcBef>
              <a:buFont typeface="Calibri" panose="020F0502020204030204" pitchFamily="34" charset="0"/>
              <a:buNone/>
              <a:defRPr lang="fr-FR" sz="1300" b="0" i="1" kern="1200" dirty="0">
                <a:solidFill>
                  <a:schemeClr val="accent1">
                    <a:lumMod val="50000"/>
                  </a:schemeClr>
                </a:solidFill>
                <a:latin typeface="+mn-lt"/>
                <a:ea typeface="+mn-ea"/>
                <a:cs typeface="+mn-cs"/>
              </a:defRPr>
            </a:lvl5pPr>
            <a:lvl6pPr marL="2513804"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861"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14"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69" indent="-228528" algn="l" defTabSz="9141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t>Autres évolutions : Affichage de point de vigilance dans la synthèse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39" y="1637928"/>
            <a:ext cx="6552728" cy="491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llipse 9"/>
          <p:cNvSpPr/>
          <p:nvPr/>
        </p:nvSpPr>
        <p:spPr>
          <a:xfrm>
            <a:off x="3729313" y="5635141"/>
            <a:ext cx="1614007" cy="289446"/>
          </a:xfrm>
          <a:prstGeom prst="ellipse">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utoShape 33"/>
          <p:cNvSpPr>
            <a:spLocks noChangeAspect="1" noChangeArrowheads="1"/>
          </p:cNvSpPr>
          <p:nvPr/>
        </p:nvSpPr>
        <p:spPr bwMode="auto">
          <a:xfrm>
            <a:off x="3513313" y="5671914"/>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sp>
        <p:nvSpPr>
          <p:cNvPr id="17" name="AutoShape 33"/>
          <p:cNvSpPr>
            <a:spLocks noChangeAspect="1" noChangeArrowheads="1"/>
          </p:cNvSpPr>
          <p:nvPr/>
        </p:nvSpPr>
        <p:spPr bwMode="auto">
          <a:xfrm>
            <a:off x="1835672" y="4135139"/>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spTree>
    <p:extLst>
      <p:ext uri="{BB962C8B-B14F-4D97-AF65-F5344CB8AC3E}">
        <p14:creationId xmlns:p14="http://schemas.microsoft.com/office/powerpoint/2010/main" val="146383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Processus suivi délégué ML</a:t>
            </a:r>
          </a:p>
        </p:txBody>
      </p:sp>
      <p:sp>
        <p:nvSpPr>
          <p:cNvPr id="3" name="Espace réservé du texte 2"/>
          <p:cNvSpPr>
            <a:spLocks noGrp="1"/>
          </p:cNvSpPr>
          <p:nvPr>
            <p:ph type="body" sz="quarter" idx="13"/>
          </p:nvPr>
        </p:nvSpPr>
        <p:spPr>
          <a:xfrm>
            <a:off x="1043607" y="828560"/>
            <a:ext cx="7780331" cy="653691"/>
          </a:xfrm>
        </p:spPr>
        <p:txBody>
          <a:bodyPr/>
          <a:lstStyle/>
          <a:p>
            <a:r>
              <a:rPr lang="fr-FR" dirty="0"/>
              <a:t>Autres évolutions : Affichage de point de vigilance dans la synthèse </a:t>
            </a:r>
          </a:p>
        </p:txBody>
      </p:sp>
      <p:sp>
        <p:nvSpPr>
          <p:cNvPr id="5" name="Espace réservé du contenu 4"/>
          <p:cNvSpPr>
            <a:spLocks noGrp="1"/>
          </p:cNvSpPr>
          <p:nvPr>
            <p:ph sz="quarter" idx="14"/>
          </p:nvPr>
        </p:nvSpPr>
        <p:spPr>
          <a:xfrm>
            <a:off x="123119" y="1570137"/>
            <a:ext cx="3368761" cy="4708521"/>
          </a:xfrm>
          <a:ln>
            <a:solidFill>
              <a:schemeClr val="tx2">
                <a:lumMod val="20000"/>
                <a:lumOff val="80000"/>
              </a:schemeClr>
            </a:solidFill>
          </a:ln>
        </p:spPr>
        <p:txBody>
          <a:bodyPr vert="horz" lIns="91410" tIns="45706" rIns="91410" bIns="45706" rtlCol="0">
            <a:normAutofit fontScale="92500" lnSpcReduction="10000"/>
          </a:bodyPr>
          <a:lstStyle/>
          <a:p>
            <a:pPr marL="0" indent="0" algn="just">
              <a:buFontTx/>
              <a:buNone/>
            </a:pPr>
            <a:endParaRPr lang="fr-FR" sz="1500" dirty="0"/>
          </a:p>
          <a:p>
            <a:pPr marL="0" indent="0" algn="just">
              <a:buFontTx/>
              <a:buNone/>
            </a:pPr>
            <a:r>
              <a:rPr lang="fr-FR" sz="1500" dirty="0"/>
              <a:t>« Accompagnement Mission Locale en cours» : ce point de vigilance est créé lorsque que le DE est déjà accompagné par la ML. </a:t>
            </a:r>
          </a:p>
          <a:p>
            <a:pPr lvl="1" algn="just"/>
            <a:r>
              <a:rPr lang="fr-FR" sz="1500" dirty="0">
                <a:solidFill>
                  <a:srgbClr val="3399FF"/>
                </a:solidFill>
              </a:rPr>
              <a:t>Pas d’action du conseiller Pôle emploi sur ce dossier</a:t>
            </a:r>
          </a:p>
          <a:p>
            <a:pPr lvl="1" algn="just"/>
            <a:r>
              <a:rPr lang="fr-FR" sz="1500" dirty="0">
                <a:solidFill>
                  <a:srgbClr val="3399FF"/>
                </a:solidFill>
              </a:rPr>
              <a:t>DE bascule en situation « Rattaché hors portefeuille » </a:t>
            </a:r>
          </a:p>
          <a:p>
            <a:pPr marL="0" indent="0" algn="just">
              <a:buFontTx/>
              <a:buNone/>
            </a:pPr>
            <a:endParaRPr lang="fr-FR" sz="1500" dirty="0"/>
          </a:p>
          <a:p>
            <a:pPr marL="0" indent="0" algn="just">
              <a:buNone/>
            </a:pPr>
            <a:r>
              <a:rPr lang="fr-FR" sz="1500" dirty="0"/>
              <a:t>« Accompagnement Mission Locale à examiner»  : ce point de vigilance est créé lorsque que le DE est à priori déjà accompagné par la ML mais les SI n’ont pas réussi à rapprocher les individus</a:t>
            </a:r>
          </a:p>
          <a:p>
            <a:pPr lvl="1" algn="just"/>
            <a:r>
              <a:rPr lang="fr-FR" sz="1500" dirty="0">
                <a:solidFill>
                  <a:srgbClr val="3399FF"/>
                </a:solidFill>
              </a:rPr>
              <a:t>Action du conseiller Pôle emploi sur ce dossier : cliquer sur le point de vigilance et valider ou pas dans projet action</a:t>
            </a:r>
          </a:p>
          <a:p>
            <a:pPr lvl="1" algn="just"/>
            <a:r>
              <a:rPr lang="fr-FR" sz="1500" dirty="0">
                <a:solidFill>
                  <a:srgbClr val="3399FF"/>
                </a:solidFill>
              </a:rPr>
              <a:t>Si validation, le DE bascule en situation « Rattaché hors portefeuille » </a:t>
            </a:r>
          </a:p>
          <a:p>
            <a:pPr marL="0" indent="0" algn="just">
              <a:buFontTx/>
              <a:buNone/>
            </a:pPr>
            <a:endParaRPr lang="fr-FR"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2" y="751668"/>
            <a:ext cx="864096" cy="8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Espace réservé du contenu 2"/>
          <p:cNvSpPr>
            <a:spLocks noGrp="1"/>
          </p:cNvSpPr>
          <p:nvPr/>
        </p:nvSpPr>
        <p:spPr>
          <a:xfrm>
            <a:off x="3563887" y="5733256"/>
            <a:ext cx="5333591" cy="836463"/>
          </a:xfrm>
          <a:prstGeom prst="rect">
            <a:avLst/>
          </a:prstGeom>
        </p:spPr>
        <p:txBody>
          <a:bodyPr lIns="80147" tIns="40074" rIns="80147" bIns="40074"/>
          <a:lstStyle>
            <a:lvl1pPr marL="300552" indent="-300552" algn="l" rtl="0" eaLnBrk="0" fontAlgn="base" hangingPunct="0">
              <a:spcBef>
                <a:spcPct val="20000"/>
              </a:spcBef>
              <a:spcAft>
                <a:spcPct val="0"/>
              </a:spcAft>
              <a:buChar char="•"/>
              <a:defRPr sz="2500">
                <a:solidFill>
                  <a:schemeClr val="tx1"/>
                </a:solidFill>
                <a:latin typeface="+mn-lt"/>
                <a:ea typeface="+mn-ea"/>
                <a:cs typeface="+mn-cs"/>
              </a:defRPr>
            </a:lvl1pPr>
            <a:lvl2pPr marL="651196" indent="-250460" algn="l" rtl="0" eaLnBrk="0" fontAlgn="base" hangingPunct="0">
              <a:spcBef>
                <a:spcPct val="20000"/>
              </a:spcBef>
              <a:spcAft>
                <a:spcPct val="0"/>
              </a:spcAft>
              <a:buChar char="–"/>
              <a:defRPr sz="2100">
                <a:solidFill>
                  <a:schemeClr val="tx1"/>
                </a:solidFill>
                <a:latin typeface="+mn-lt"/>
              </a:defRPr>
            </a:lvl2pPr>
            <a:lvl3pPr marL="1001840" indent="-200368" algn="l" rtl="0" eaLnBrk="0" fontAlgn="base" hangingPunct="0">
              <a:spcBef>
                <a:spcPct val="20000"/>
              </a:spcBef>
              <a:spcAft>
                <a:spcPct val="0"/>
              </a:spcAft>
              <a:buChar char="•"/>
              <a:defRPr sz="1800">
                <a:solidFill>
                  <a:schemeClr val="tx1"/>
                </a:solidFill>
                <a:latin typeface="+mn-lt"/>
              </a:defRPr>
            </a:lvl3pPr>
            <a:lvl4pPr marL="1402575" indent="-200368" algn="l" rtl="0" eaLnBrk="0" fontAlgn="base" hangingPunct="0">
              <a:spcBef>
                <a:spcPct val="20000"/>
              </a:spcBef>
              <a:spcAft>
                <a:spcPct val="0"/>
              </a:spcAft>
              <a:buChar char="–"/>
              <a:defRPr sz="1600">
                <a:solidFill>
                  <a:schemeClr val="tx1"/>
                </a:solidFill>
                <a:latin typeface="+mn-lt"/>
              </a:defRPr>
            </a:lvl4pPr>
            <a:lvl5pPr marL="1803311" indent="-200368" algn="l" rtl="0" eaLnBrk="0" fontAlgn="base" hangingPunct="0">
              <a:spcBef>
                <a:spcPct val="20000"/>
              </a:spcBef>
              <a:spcAft>
                <a:spcPct val="0"/>
              </a:spcAft>
              <a:buChar char="»"/>
              <a:defRPr sz="1600">
                <a:solidFill>
                  <a:schemeClr val="tx1"/>
                </a:solidFill>
                <a:latin typeface="+mn-lt"/>
              </a:defRPr>
            </a:lvl5pPr>
            <a:lvl6pPr marL="2204047" indent="-200368" algn="l" rtl="0" fontAlgn="base">
              <a:spcBef>
                <a:spcPct val="20000"/>
              </a:spcBef>
              <a:spcAft>
                <a:spcPct val="0"/>
              </a:spcAft>
              <a:buChar char="»"/>
              <a:defRPr sz="1600">
                <a:solidFill>
                  <a:schemeClr val="tx1"/>
                </a:solidFill>
                <a:latin typeface="+mn-lt"/>
              </a:defRPr>
            </a:lvl6pPr>
            <a:lvl7pPr marL="2604783" indent="-200368" algn="l" rtl="0" fontAlgn="base">
              <a:spcBef>
                <a:spcPct val="20000"/>
              </a:spcBef>
              <a:spcAft>
                <a:spcPct val="0"/>
              </a:spcAft>
              <a:buChar char="»"/>
              <a:defRPr sz="1600">
                <a:solidFill>
                  <a:schemeClr val="tx1"/>
                </a:solidFill>
                <a:latin typeface="+mn-lt"/>
              </a:defRPr>
            </a:lvl7pPr>
            <a:lvl8pPr marL="3005519" indent="-200368" algn="l" rtl="0" fontAlgn="base">
              <a:spcBef>
                <a:spcPct val="20000"/>
              </a:spcBef>
              <a:spcAft>
                <a:spcPct val="0"/>
              </a:spcAft>
              <a:buChar char="»"/>
              <a:defRPr sz="1600">
                <a:solidFill>
                  <a:schemeClr val="tx1"/>
                </a:solidFill>
                <a:latin typeface="+mn-lt"/>
              </a:defRPr>
            </a:lvl8pPr>
            <a:lvl9pPr marL="3406254" indent="-200368" algn="l" rtl="0" fontAlgn="base">
              <a:spcBef>
                <a:spcPct val="20000"/>
              </a:spcBef>
              <a:spcAft>
                <a:spcPct val="0"/>
              </a:spcAft>
              <a:buChar char="»"/>
              <a:defRPr sz="1600">
                <a:solidFill>
                  <a:schemeClr val="tx1"/>
                </a:solidFill>
                <a:latin typeface="+mn-lt"/>
              </a:defRPr>
            </a:lvl9pPr>
          </a:lstStyle>
          <a:p>
            <a:pPr marL="0" indent="0" eaLnBrk="1" hangingPunct="1">
              <a:buNone/>
              <a:defRPr/>
            </a:pPr>
            <a:r>
              <a:rPr lang="fr-FR" sz="1400" kern="1200" dirty="0"/>
              <a:t>La validation ou l’invalidation porte sur le rapprochement des individus entre l’information issue du flux Mission Locale et AUDE </a:t>
            </a:r>
            <a:r>
              <a:rPr lang="fr-FR" sz="1400" i="1" kern="1200" dirty="0"/>
              <a:t>(s’agit-il bien du jeune concerné ?) </a:t>
            </a:r>
            <a:r>
              <a:rPr lang="fr-FR" sz="1400" kern="1200" dirty="0"/>
              <a:t>et</a:t>
            </a:r>
            <a:r>
              <a:rPr lang="fr-FR" sz="1400" i="1" kern="1200" dirty="0"/>
              <a:t> </a:t>
            </a:r>
            <a:r>
              <a:rPr lang="fr-FR" sz="1400" kern="1200" dirty="0"/>
              <a:t>pas sur la réalisation ou non de l’action.</a:t>
            </a:r>
            <a:endParaRPr lang="fr-FR" sz="1800" dirty="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l="-116" t="3271" r="10275" b="13196"/>
          <a:stretch>
            <a:fillRect/>
          </a:stretch>
        </p:blipFill>
        <p:spPr bwMode="auto">
          <a:xfrm>
            <a:off x="3923929" y="1621458"/>
            <a:ext cx="4973550" cy="367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flipV="1">
            <a:off x="4104103" y="3460993"/>
            <a:ext cx="1620025" cy="212824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AutoShape 33"/>
          <p:cNvSpPr>
            <a:spLocks noChangeAspect="1" noChangeArrowheads="1"/>
          </p:cNvSpPr>
          <p:nvPr/>
        </p:nvSpPr>
        <p:spPr bwMode="auto">
          <a:xfrm>
            <a:off x="5508128" y="3249042"/>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sp>
        <p:nvSpPr>
          <p:cNvPr id="20" name="AutoShape 33"/>
          <p:cNvSpPr>
            <a:spLocks noChangeAspect="1" noChangeArrowheads="1"/>
          </p:cNvSpPr>
          <p:nvPr/>
        </p:nvSpPr>
        <p:spPr bwMode="auto">
          <a:xfrm>
            <a:off x="3580056" y="5481290"/>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sp>
        <p:nvSpPr>
          <p:cNvPr id="21" name="AutoShape 33"/>
          <p:cNvSpPr>
            <a:spLocks noChangeAspect="1" noChangeArrowheads="1"/>
          </p:cNvSpPr>
          <p:nvPr/>
        </p:nvSpPr>
        <p:spPr bwMode="auto">
          <a:xfrm>
            <a:off x="3203848" y="4725144"/>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spTree>
    <p:extLst>
      <p:ext uri="{BB962C8B-B14F-4D97-AF65-F5344CB8AC3E}">
        <p14:creationId xmlns:p14="http://schemas.microsoft.com/office/powerpoint/2010/main" val="311573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p:cNvSpPr>
            <a:spLocks noGrp="1"/>
          </p:cNvSpPr>
          <p:nvPr>
            <p:ph type="body" sz="quarter" idx="13"/>
          </p:nvPr>
        </p:nvSpPr>
        <p:spPr>
          <a:xfrm>
            <a:off x="1115615" y="828560"/>
            <a:ext cx="7708323" cy="653691"/>
          </a:xfrm>
        </p:spPr>
        <p:txBody>
          <a:bodyPr/>
          <a:lstStyle/>
          <a:p>
            <a:r>
              <a:rPr lang="fr-FR" dirty="0"/>
              <a:t>Orientation des demandeurs d’emploi vers la Mission Locale</a:t>
            </a:r>
          </a:p>
        </p:txBody>
      </p:sp>
      <p:sp>
        <p:nvSpPr>
          <p:cNvPr id="13" name="Espace réservé du contenu 12"/>
          <p:cNvSpPr>
            <a:spLocks noGrp="1"/>
          </p:cNvSpPr>
          <p:nvPr>
            <p:ph sz="quarter" idx="14"/>
          </p:nvPr>
        </p:nvSpPr>
        <p:spPr>
          <a:xfrm>
            <a:off x="103959" y="1600204"/>
            <a:ext cx="2523828" cy="2620884"/>
          </a:xfrm>
        </p:spPr>
        <p:txBody>
          <a:bodyPr>
            <a:normAutofit lnSpcReduction="10000"/>
          </a:bodyPr>
          <a:lstStyle/>
          <a:p>
            <a:pPr marL="0" indent="0">
              <a:buNone/>
            </a:pPr>
            <a:r>
              <a:rPr lang="fr-FR" dirty="0"/>
              <a:t>Si le demandeur d’emploi n’est pas déjà accompagné par la ML :</a:t>
            </a:r>
          </a:p>
          <a:p>
            <a:pPr marL="0" indent="0">
              <a:buNone/>
            </a:pPr>
            <a:endParaRPr lang="fr-FR" dirty="0"/>
          </a:p>
          <a:p>
            <a:pPr marL="0" indent="0">
              <a:buNone/>
            </a:pPr>
            <a:endParaRPr lang="fr-FR" dirty="0"/>
          </a:p>
          <a:p>
            <a:pPr marL="0" indent="0">
              <a:buNone/>
            </a:pPr>
            <a:endParaRPr lang="fr-FR" dirty="0"/>
          </a:p>
          <a:p>
            <a:pPr marL="0" indent="0">
              <a:buNone/>
            </a:pPr>
            <a:r>
              <a:rPr lang="fr-FR" dirty="0"/>
              <a:t>Les nouveaux </a:t>
            </a:r>
            <a:r>
              <a:rPr lang="fr-FR" u="sng" dirty="0"/>
              <a:t>types de suivi délégué</a:t>
            </a:r>
            <a:r>
              <a:rPr lang="fr-FR" dirty="0"/>
              <a:t> :</a:t>
            </a:r>
          </a:p>
          <a:p>
            <a:r>
              <a:rPr lang="fr-FR" dirty="0">
                <a:solidFill>
                  <a:srgbClr val="3399FF"/>
                </a:solidFill>
              </a:rPr>
              <a:t>MLO</a:t>
            </a:r>
            <a:r>
              <a:rPr lang="fr-FR" dirty="0"/>
              <a:t> si le DE est envoyé en suivi délégué vers une mission locale</a:t>
            </a:r>
          </a:p>
          <a:p>
            <a:pPr marL="0" indent="0">
              <a:buNone/>
            </a:pPr>
            <a:endParaRPr lang="fr-FR" dirty="0"/>
          </a:p>
        </p:txBody>
      </p:sp>
      <p:sp>
        <p:nvSpPr>
          <p:cNvPr id="14" name="Espace réservé du contenu 13"/>
          <p:cNvSpPr>
            <a:spLocks noGrp="1"/>
          </p:cNvSpPr>
          <p:nvPr>
            <p:ph sz="quarter" idx="16"/>
          </p:nvPr>
        </p:nvSpPr>
        <p:spPr>
          <a:xfrm>
            <a:off x="103957" y="4365104"/>
            <a:ext cx="2523827" cy="1938555"/>
          </a:xfrm>
        </p:spPr>
        <p:txBody>
          <a:bodyPr/>
          <a:lstStyle/>
          <a:p>
            <a:pPr marL="0" indent="0">
              <a:buNone/>
            </a:pPr>
            <a:endParaRPr lang="fr-FR" dirty="0"/>
          </a:p>
          <a:p>
            <a:pPr marL="0" indent="0">
              <a:buNone/>
            </a:pPr>
            <a:endParaRPr lang="fr-FR" dirty="0"/>
          </a:p>
          <a:p>
            <a:pPr marL="0" indent="0">
              <a:buNone/>
            </a:pPr>
            <a:r>
              <a:rPr lang="fr-FR" dirty="0"/>
              <a:t>Le suivi délégué </a:t>
            </a:r>
            <a:r>
              <a:rPr lang="fr-FR" b="0" i="1" dirty="0"/>
              <a:t>(SD)</a:t>
            </a:r>
            <a:r>
              <a:rPr lang="fr-FR" dirty="0"/>
              <a:t> de type COT ne pourra plus être utilisé pour de nouvelles prescriptions. </a:t>
            </a:r>
          </a:p>
          <a:p>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99" y="4607299"/>
            <a:ext cx="285751"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fr-FR" dirty="0"/>
              <a:t>Processus suivi délégué ML</a:t>
            </a:r>
          </a:p>
        </p:txBody>
      </p:sp>
      <p:sp>
        <p:nvSpPr>
          <p:cNvPr id="21" name="AutoShape 33"/>
          <p:cNvSpPr>
            <a:spLocks noChangeAspect="1" noChangeArrowheads="1"/>
          </p:cNvSpPr>
          <p:nvPr/>
        </p:nvSpPr>
        <p:spPr bwMode="auto">
          <a:xfrm>
            <a:off x="2339776" y="2708920"/>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952" y="1619418"/>
            <a:ext cx="6185536" cy="463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AutoShape 33"/>
          <p:cNvSpPr>
            <a:spLocks noChangeAspect="1" noChangeArrowheads="1"/>
          </p:cNvSpPr>
          <p:nvPr/>
        </p:nvSpPr>
        <p:spPr bwMode="auto">
          <a:xfrm>
            <a:off x="4860032" y="3356992"/>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02" y="751668"/>
            <a:ext cx="864096" cy="8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23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Processus suivi délégué ML</a:t>
            </a:r>
            <a:endParaRPr lang="fr-FR" dirty="0"/>
          </a:p>
        </p:txBody>
      </p:sp>
      <p:sp>
        <p:nvSpPr>
          <p:cNvPr id="3" name="Espace réservé du texte 2"/>
          <p:cNvSpPr>
            <a:spLocks noGrp="1"/>
          </p:cNvSpPr>
          <p:nvPr>
            <p:ph type="body" sz="quarter" idx="13"/>
          </p:nvPr>
        </p:nvSpPr>
        <p:spPr>
          <a:xfrm>
            <a:off x="1115617" y="828560"/>
            <a:ext cx="7708322" cy="653691"/>
          </a:xfrm>
        </p:spPr>
        <p:txBody>
          <a:bodyPr/>
          <a:lstStyle/>
          <a:p>
            <a:r>
              <a:rPr lang="fr-FR" dirty="0"/>
              <a:t>Orientations des demandeurs d’emploi vers la Mission Locale</a:t>
            </a:r>
          </a:p>
        </p:txBody>
      </p:sp>
      <p:sp>
        <p:nvSpPr>
          <p:cNvPr id="5" name="Espace réservé du contenu 4"/>
          <p:cNvSpPr>
            <a:spLocks noGrp="1"/>
          </p:cNvSpPr>
          <p:nvPr>
            <p:ph sz="quarter" idx="14"/>
          </p:nvPr>
        </p:nvSpPr>
        <p:spPr>
          <a:xfrm>
            <a:off x="107505" y="1600205"/>
            <a:ext cx="2379811" cy="4708521"/>
          </a:xfrm>
        </p:spPr>
        <p:txBody>
          <a:bodyPr>
            <a:normAutofit/>
          </a:bodyPr>
          <a:lstStyle/>
          <a:p>
            <a:pPr marL="0" indent="0">
              <a:buNone/>
            </a:pPr>
            <a:r>
              <a:rPr lang="fr-FR" dirty="0"/>
              <a:t>Lors de la saisie du suivi délégué de type MLO, la liste déroulante </a:t>
            </a:r>
            <a:r>
              <a:rPr lang="fr-FR" dirty="0">
                <a:solidFill>
                  <a:srgbClr val="3399FF"/>
                </a:solidFill>
              </a:rPr>
              <a:t>des structures </a:t>
            </a:r>
            <a:r>
              <a:rPr lang="fr-FR" dirty="0"/>
              <a:t>est contextualisée selon le partenaire.</a:t>
            </a:r>
          </a:p>
          <a:p>
            <a:pPr marL="0" indent="0">
              <a:buNone/>
            </a:pPr>
            <a:r>
              <a:rPr lang="fr-FR" dirty="0"/>
              <a:t> </a:t>
            </a:r>
          </a:p>
          <a:p>
            <a:pPr marL="0" indent="0">
              <a:buNone/>
            </a:pPr>
            <a:endParaRPr lang="fr-FR" dirty="0"/>
          </a:p>
          <a:p>
            <a:pPr marL="0" indent="0">
              <a:buNone/>
            </a:pPr>
            <a:endParaRPr lang="fr-FR" dirty="0"/>
          </a:p>
          <a:p>
            <a:pPr marL="0" indent="0">
              <a:buNone/>
            </a:pPr>
            <a:endParaRPr lang="fr-FR" dirty="0"/>
          </a:p>
        </p:txBody>
      </p:sp>
      <p:pic>
        <p:nvPicPr>
          <p:cNvPr id="2050"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7629" t="15326" r="20883" b="47634"/>
          <a:stretch/>
        </p:blipFill>
        <p:spPr bwMode="auto">
          <a:xfrm>
            <a:off x="2699789" y="1628800"/>
            <a:ext cx="5976667" cy="2880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AutoShape 33"/>
          <p:cNvSpPr>
            <a:spLocks noChangeAspect="1" noChangeArrowheads="1"/>
          </p:cNvSpPr>
          <p:nvPr/>
        </p:nvSpPr>
        <p:spPr bwMode="auto">
          <a:xfrm>
            <a:off x="1115616" y="2709046"/>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sp>
        <p:nvSpPr>
          <p:cNvPr id="10" name="AutoShape 33"/>
          <p:cNvSpPr>
            <a:spLocks noChangeAspect="1" noChangeArrowheads="1"/>
          </p:cNvSpPr>
          <p:nvPr/>
        </p:nvSpPr>
        <p:spPr bwMode="auto">
          <a:xfrm>
            <a:off x="3592716" y="3069085"/>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sp>
        <p:nvSpPr>
          <p:cNvPr id="8" name="Rectangle 7"/>
          <p:cNvSpPr/>
          <p:nvPr/>
        </p:nvSpPr>
        <p:spPr>
          <a:xfrm>
            <a:off x="3952732" y="3068962"/>
            <a:ext cx="576064" cy="215900"/>
          </a:xfrm>
          <a:prstGeom prst="rect">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02" y="751668"/>
            <a:ext cx="864096" cy="8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15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Modification des codes COT dans AUDE et DUDE</a:t>
            </a:r>
            <a:endParaRPr lang="fr-FR" dirty="0"/>
          </a:p>
        </p:txBody>
      </p:sp>
      <p:sp>
        <p:nvSpPr>
          <p:cNvPr id="3" name="Espace réservé du texte 2"/>
          <p:cNvSpPr>
            <a:spLocks noGrp="1"/>
          </p:cNvSpPr>
          <p:nvPr>
            <p:ph type="body" sz="quarter" idx="13"/>
          </p:nvPr>
        </p:nvSpPr>
        <p:spPr>
          <a:xfrm>
            <a:off x="1043607" y="828560"/>
            <a:ext cx="7780331" cy="653691"/>
          </a:xfrm>
        </p:spPr>
        <p:txBody>
          <a:bodyPr/>
          <a:lstStyle/>
          <a:p>
            <a:r>
              <a:rPr lang="fr-FR" dirty="0"/>
              <a:t>Orientations des demandeurs d’emploi vers la Mission Locale</a:t>
            </a:r>
          </a:p>
        </p:txBody>
      </p:sp>
      <p:pic>
        <p:nvPicPr>
          <p:cNvPr id="3074"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162" b="17369"/>
          <a:stretch/>
        </p:blipFill>
        <p:spPr bwMode="auto">
          <a:xfrm>
            <a:off x="2123728" y="1679538"/>
            <a:ext cx="6642822" cy="4392485"/>
          </a:xfrm>
          <a:prstGeom prst="rect">
            <a:avLst/>
          </a:prstGeom>
          <a:noFill/>
          <a:ln w="9525">
            <a:solidFill>
              <a:schemeClr val="tx2">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Espace réservé du contenu 4"/>
          <p:cNvSpPr>
            <a:spLocks noGrp="1"/>
          </p:cNvSpPr>
          <p:nvPr>
            <p:ph sz="quarter" idx="14"/>
          </p:nvPr>
        </p:nvSpPr>
        <p:spPr>
          <a:xfrm>
            <a:off x="118046" y="1556793"/>
            <a:ext cx="1789684" cy="4751932"/>
          </a:xfrm>
        </p:spPr>
        <p:txBody>
          <a:bodyPr>
            <a:normAutofit/>
          </a:bodyPr>
          <a:lstStyle/>
          <a:p>
            <a:pPr marL="0" indent="0">
              <a:buNone/>
            </a:pPr>
            <a:r>
              <a:rPr lang="fr-FR" dirty="0"/>
              <a:t>Après validation de la saisie,  le nouveau code MLO et les </a:t>
            </a:r>
            <a:r>
              <a:rPr lang="fr-FR" dirty="0">
                <a:solidFill>
                  <a:srgbClr val="3399FF"/>
                </a:solidFill>
              </a:rPr>
              <a:t>actions liées </a:t>
            </a:r>
            <a:r>
              <a:rPr lang="fr-FR" dirty="0"/>
              <a:t>sont affichés dans l’écran « Détail du suivi délégué ».</a:t>
            </a:r>
          </a:p>
        </p:txBody>
      </p:sp>
      <p:sp>
        <p:nvSpPr>
          <p:cNvPr id="7" name="Rectangle 6"/>
          <p:cNvSpPr/>
          <p:nvPr/>
        </p:nvSpPr>
        <p:spPr>
          <a:xfrm>
            <a:off x="2253024" y="1805447"/>
            <a:ext cx="1614822" cy="327407"/>
          </a:xfrm>
          <a:prstGeom prst="rect">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616184" y="3565543"/>
            <a:ext cx="2200917" cy="418189"/>
          </a:xfrm>
          <a:prstGeom prst="rect">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3420475" y="4437112"/>
            <a:ext cx="1614007" cy="289446"/>
          </a:xfrm>
          <a:prstGeom prst="ellipse">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utoShape 33"/>
          <p:cNvSpPr>
            <a:spLocks noChangeAspect="1" noChangeArrowheads="1"/>
          </p:cNvSpPr>
          <p:nvPr/>
        </p:nvSpPr>
        <p:spPr bwMode="auto">
          <a:xfrm>
            <a:off x="3276435" y="3875781"/>
            <a:ext cx="216002" cy="215902"/>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1</a:t>
            </a:r>
          </a:p>
        </p:txBody>
      </p:sp>
      <p:sp>
        <p:nvSpPr>
          <p:cNvPr id="23" name="AutoShape 33"/>
          <p:cNvSpPr>
            <a:spLocks noChangeAspect="1" noChangeArrowheads="1"/>
          </p:cNvSpPr>
          <p:nvPr/>
        </p:nvSpPr>
        <p:spPr bwMode="auto">
          <a:xfrm>
            <a:off x="3060435" y="4687597"/>
            <a:ext cx="216000" cy="215900"/>
          </a:xfrm>
          <a:prstGeom prst="flowChartConnector">
            <a:avLst/>
          </a:prstGeom>
          <a:solidFill>
            <a:srgbClr val="1B2C59"/>
          </a:solidFill>
          <a:ln w="9525">
            <a:solidFill>
              <a:srgbClr val="1B2C5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200" b="1" dirty="0">
                <a:solidFill>
                  <a:schemeClr val="bg1"/>
                </a:solidFill>
              </a:rPr>
              <a:t>2</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02" y="751668"/>
            <a:ext cx="864096" cy="86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854102"/>
      </p:ext>
    </p:extLst>
  </p:cSld>
  <p:clrMapOvr>
    <a:masterClrMapping/>
  </p:clrMapOvr>
</p:sld>
</file>

<file path=ppt/theme/theme1.xml><?xml version="1.0" encoding="utf-8"?>
<a:theme xmlns:a="http://schemas.openxmlformats.org/drawingml/2006/main" name="11_16SI1_trame_support_présentation_Ver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Candar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A9127B5B694B4DB13369C0517C6BB6" ma:contentTypeVersion="0" ma:contentTypeDescription="Crée un document." ma:contentTypeScope="" ma:versionID="de821bf3c022cb929b2026ae44761665">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D8A9A5-3B65-4CC5-97DA-0255757B6A27}">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967224-7CB2-43FC-9AD4-B23BE58E31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3883A8B-1548-48BB-AEE9-45160D08B9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6428</TotalTime>
  <Words>1797</Words>
  <Application>Microsoft Office PowerPoint</Application>
  <PresentationFormat>Affichage à l'écran (4:3)</PresentationFormat>
  <Paragraphs>271</Paragraphs>
  <Slides>37</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ＭＳ Ｐゴシック</vt:lpstr>
      <vt:lpstr>Arial</vt:lpstr>
      <vt:lpstr>Calibri</vt:lpstr>
      <vt:lpstr>Candara</vt:lpstr>
      <vt:lpstr>Wingdings</vt:lpstr>
      <vt:lpstr>11_16SI1_trame_support_présentation_Version</vt:lpstr>
      <vt:lpstr>PROCESSUS SUIVI DELEGUE MISSION LOCALE</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Modification des codes COT dans AUDE et DUDE</vt:lpstr>
      <vt:lpstr>Modification des codes COT dans AUDE et DUDE</vt:lpstr>
      <vt:lpstr>Processus suivi délégué ML</vt:lpstr>
      <vt:lpstr>Processus suivi délégué ML</vt:lpstr>
      <vt:lpstr>Processus suivi délégué ML</vt:lpstr>
      <vt:lpstr>Modification des codes COT dans AUDE et DUDE</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lpstr>Processus suivi délégué ML</vt:lpstr>
    </vt:vector>
  </TitlesOfParts>
  <Company>Pole Emploi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Modification des codes COT dans AUDE et DUDE</dc:title>
  <dc:creator>HADJI Redime-ext</dc:creator>
  <cp:lastModifiedBy>anthouards@gmail.com</cp:lastModifiedBy>
  <cp:revision>730</cp:revision>
  <cp:lastPrinted>2017-02-20T14:51:08Z</cp:lastPrinted>
  <dcterms:created xsi:type="dcterms:W3CDTF">2010-11-08T09:51:23Z</dcterms:created>
  <dcterms:modified xsi:type="dcterms:W3CDTF">2017-11-06T08:09:11Z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0x01010059A9127B5B694B4DB13369C0517C6BB6</vt:lpwstr>
  </property>
</Properties>
</file>